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5"/>
  </p:notesMasterIdLst>
  <p:handoutMasterIdLst>
    <p:handoutMasterId r:id="rId16"/>
  </p:handoutMasterIdLst>
  <p:sldIdLst>
    <p:sldId id="266" r:id="rId3"/>
    <p:sldId id="269" r:id="rId4"/>
    <p:sldId id="282" r:id="rId5"/>
    <p:sldId id="295" r:id="rId6"/>
    <p:sldId id="296" r:id="rId7"/>
    <p:sldId id="283" r:id="rId8"/>
    <p:sldId id="287" r:id="rId9"/>
    <p:sldId id="289" r:id="rId10"/>
    <p:sldId id="293" r:id="rId11"/>
    <p:sldId id="294" r:id="rId12"/>
    <p:sldId id="290"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33" autoAdjust="0"/>
    <p:restoredTop sz="77831" autoAdjust="0"/>
  </p:normalViewPr>
  <p:slideViewPr>
    <p:cSldViewPr>
      <p:cViewPr varScale="1">
        <p:scale>
          <a:sx n="85" d="100"/>
          <a:sy n="85" d="100"/>
        </p:scale>
        <p:origin x="1080" y="78"/>
      </p:cViewPr>
      <p:guideLst>
        <p:guide orient="horz" pos="2160"/>
        <p:guide pos="2880"/>
      </p:guideLst>
    </p:cSldViewPr>
  </p:slideViewPr>
  <p:outlineViewPr>
    <p:cViewPr>
      <p:scale>
        <a:sx n="33" d="100"/>
        <a:sy n="33" d="100"/>
      </p:scale>
      <p:origin x="0" y="240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rtlCol="0"/>
          <a:lstStyle>
            <a:lvl1pPr algn="r">
              <a:defRPr sz="1200"/>
            </a:lvl1pPr>
          </a:lstStyle>
          <a:p>
            <a:fld id="{BEF7A24B-554D-4B99-A3CC-7667F56D1027}" type="datetimeFigureOut">
              <a:rPr lang="en-US" smtClean="0"/>
              <a:pPr/>
              <a:t>1/31/2025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rtlCol="0" anchor="b"/>
          <a:lstStyle>
            <a:lvl1pPr algn="r">
              <a:defRPr sz="1200"/>
            </a:lvl1pPr>
          </a:lstStyle>
          <a:p>
            <a:fld id="{10672D4C-A99E-49DD-8A16-1D19942316C4}" type="slidenum">
              <a:rPr lang="en-US" smtClean="0"/>
              <a:pPr/>
              <a:t>‹#›</a:t>
            </a:fld>
            <a:endParaRPr lang="en-US"/>
          </a:p>
        </p:txBody>
      </p:sp>
    </p:spTree>
    <p:extLst>
      <p:ext uri="{BB962C8B-B14F-4D97-AF65-F5344CB8AC3E}">
        <p14:creationId xmlns:p14="http://schemas.microsoft.com/office/powerpoint/2010/main" val="3985514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lstStyle>
          <a:p>
            <a:fld id="{0391B76B-D742-4BD2-BF24-F4C760DB831C}" type="datetimeFigureOut">
              <a:rPr lang="en-US" smtClean="0"/>
              <a:pPr/>
              <a:t>1/31/2025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5257B995-136A-4A15-87A5-26420C3C1021}" type="slidenum">
              <a:rPr lang="en-US" smtClean="0"/>
              <a:pPr/>
              <a:t>‹#›</a:t>
            </a:fld>
            <a:endParaRPr lang="en-US"/>
          </a:p>
        </p:txBody>
      </p:sp>
    </p:spTree>
    <p:extLst>
      <p:ext uri="{BB962C8B-B14F-4D97-AF65-F5344CB8AC3E}">
        <p14:creationId xmlns:p14="http://schemas.microsoft.com/office/powerpoint/2010/main" val="1029088642"/>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257B995-136A-4A15-87A5-26420C3C1021}" type="slidenum">
              <a:rPr lang="en-US" smtClean="0"/>
              <a:pPr/>
              <a:t>4</a:t>
            </a:fld>
            <a:endParaRPr lang="en-US"/>
          </a:p>
        </p:txBody>
      </p:sp>
    </p:spTree>
    <p:extLst>
      <p:ext uri="{BB962C8B-B14F-4D97-AF65-F5344CB8AC3E}">
        <p14:creationId xmlns:p14="http://schemas.microsoft.com/office/powerpoint/2010/main" val="1791581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257B995-136A-4A15-87A5-26420C3C1021}" type="slidenum">
              <a:rPr lang="en-US" smtClean="0"/>
              <a:pPr/>
              <a:t>5</a:t>
            </a:fld>
            <a:endParaRPr lang="en-US"/>
          </a:p>
        </p:txBody>
      </p:sp>
    </p:spTree>
    <p:extLst>
      <p:ext uri="{BB962C8B-B14F-4D97-AF65-F5344CB8AC3E}">
        <p14:creationId xmlns:p14="http://schemas.microsoft.com/office/powerpoint/2010/main" val="3852986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257B995-136A-4A15-87A5-26420C3C1021}" type="slidenum">
              <a:rPr lang="en-US" smtClean="0"/>
              <a:pPr/>
              <a:t>8</a:t>
            </a:fld>
            <a:endParaRPr lang="en-US"/>
          </a:p>
        </p:txBody>
      </p:sp>
    </p:spTree>
    <p:extLst>
      <p:ext uri="{BB962C8B-B14F-4D97-AF65-F5344CB8AC3E}">
        <p14:creationId xmlns:p14="http://schemas.microsoft.com/office/powerpoint/2010/main" val="867895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257B995-136A-4A15-87A5-26420C3C1021}" type="slidenum">
              <a:rPr lang="en-US" smtClean="0"/>
              <a:pPr/>
              <a:t>10</a:t>
            </a:fld>
            <a:endParaRPr lang="en-US"/>
          </a:p>
        </p:txBody>
      </p:sp>
    </p:spTree>
    <p:extLst>
      <p:ext uri="{BB962C8B-B14F-4D97-AF65-F5344CB8AC3E}">
        <p14:creationId xmlns:p14="http://schemas.microsoft.com/office/powerpoint/2010/main" val="2580030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5257B995-136A-4A15-87A5-26420C3C1021}" type="slidenum">
              <a:rPr lang="en-US" smtClean="0"/>
              <a:pPr/>
              <a:t>11</a:t>
            </a:fld>
            <a:endParaRPr lang="en-US"/>
          </a:p>
        </p:txBody>
      </p:sp>
    </p:spTree>
    <p:extLst>
      <p:ext uri="{BB962C8B-B14F-4D97-AF65-F5344CB8AC3E}">
        <p14:creationId xmlns:p14="http://schemas.microsoft.com/office/powerpoint/2010/main" val="30336172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riefing slide2">
    <p:spTree>
      <p:nvGrpSpPr>
        <p:cNvPr id="1" name=""/>
        <p:cNvGrpSpPr/>
        <p:nvPr/>
      </p:nvGrpSpPr>
      <p:grpSpPr>
        <a:xfrm>
          <a:off x="0" y="0"/>
          <a:ext cx="0" cy="0"/>
          <a:chOff x="0" y="0"/>
          <a:chExt cx="0" cy="0"/>
        </a:xfrm>
      </p:grpSpPr>
      <p:sp>
        <p:nvSpPr>
          <p:cNvPr id="16" name="Rectangle 15"/>
          <p:cNvSpPr/>
          <p:nvPr userDrawn="1"/>
        </p:nvSpPr>
        <p:spPr>
          <a:xfrm>
            <a:off x="0" y="-129641"/>
            <a:ext cx="9252520" cy="77768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userDrawn="1"/>
        </p:nvSpPr>
        <p:spPr>
          <a:xfrm>
            <a:off x="0" y="647268"/>
            <a:ext cx="9252520" cy="777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6336" y="120333"/>
            <a:ext cx="1008112" cy="400428"/>
          </a:xfrm>
          <a:prstGeom prst="rect">
            <a:avLst/>
          </a:prstGeom>
        </p:spPr>
      </p:pic>
      <p:sp>
        <p:nvSpPr>
          <p:cNvPr id="11" name="Rectangle 2"/>
          <p:cNvSpPr>
            <a:spLocks noGrp="1"/>
          </p:cNvSpPr>
          <p:nvPr>
            <p:ph idx="1" hasCustomPrompt="1"/>
          </p:nvPr>
        </p:nvSpPr>
        <p:spPr>
          <a:xfrm>
            <a:off x="630736" y="1552306"/>
            <a:ext cx="3600400" cy="5045046"/>
          </a:xfrm>
        </p:spPr>
        <p:txBody>
          <a:bodyPr/>
          <a:lstStyle>
            <a:lvl1pPr marL="285750" indent="-285750">
              <a:buFont typeface="Arial" panose="020B0604020202020204" pitchFamily="34" charset="0"/>
              <a:buChar char="•"/>
              <a:defRPr sz="1800">
                <a:latin typeface="+mn-lt"/>
              </a:defRPr>
            </a:lvl1pPr>
          </a:lstStyle>
          <a:p>
            <a:pPr lvl="0"/>
            <a:r>
              <a:rPr lang="en-US" dirty="0"/>
              <a:t>Issue 1</a:t>
            </a:r>
          </a:p>
          <a:p>
            <a:pPr lvl="0"/>
            <a:r>
              <a:rPr lang="en-US" dirty="0"/>
              <a:t>Issue 2</a:t>
            </a:r>
          </a:p>
          <a:p>
            <a:pPr lvl="0"/>
            <a:r>
              <a:rPr lang="en-US" dirty="0"/>
              <a:t>Issue 3</a:t>
            </a:r>
          </a:p>
          <a:p>
            <a:pPr lvl="0"/>
            <a:endParaRPr lang="en-US" dirty="0"/>
          </a:p>
        </p:txBody>
      </p:sp>
      <p:sp>
        <p:nvSpPr>
          <p:cNvPr id="12" name="TextBox 11"/>
          <p:cNvSpPr txBox="1"/>
          <p:nvPr userDrawn="1"/>
        </p:nvSpPr>
        <p:spPr>
          <a:xfrm>
            <a:off x="611560" y="908720"/>
            <a:ext cx="3619577" cy="332399"/>
          </a:xfrm>
          <a:prstGeom prst="rect">
            <a:avLst/>
          </a:prstGeom>
          <a:noFill/>
        </p:spPr>
        <p:txBody>
          <a:bodyPr wrap="square" lIns="0" tIns="0" rIns="0" bIns="0" rtlCol="0">
            <a:noAutofit/>
          </a:bodyPr>
          <a:lstStyle/>
          <a:p>
            <a:r>
              <a:rPr lang="en-AU" b="0" baseline="0" dirty="0">
                <a:solidFill>
                  <a:schemeClr val="accent1"/>
                </a:solidFill>
                <a:latin typeface="+mj-lt"/>
              </a:rPr>
              <a:t>Issues:</a:t>
            </a:r>
          </a:p>
        </p:txBody>
      </p:sp>
      <p:sp>
        <p:nvSpPr>
          <p:cNvPr id="13" name="Rectangle 2"/>
          <p:cNvSpPr>
            <a:spLocks noGrp="1"/>
          </p:cNvSpPr>
          <p:nvPr>
            <p:ph idx="11" hasCustomPrompt="1"/>
          </p:nvPr>
        </p:nvSpPr>
        <p:spPr>
          <a:xfrm>
            <a:off x="5004048" y="1552306"/>
            <a:ext cx="3672408" cy="5045046"/>
          </a:xfrm>
        </p:spPr>
        <p:txBody>
          <a:bodyPr/>
          <a:lstStyle>
            <a:lvl1pPr marL="285750" indent="-285750">
              <a:buFont typeface="Arial" panose="020B0604020202020204" pitchFamily="34" charset="0"/>
              <a:buChar char="•"/>
              <a:defRPr sz="1800" baseline="0">
                <a:latin typeface="+mn-lt"/>
              </a:defRPr>
            </a:lvl1pPr>
          </a:lstStyle>
          <a:p>
            <a:pPr lvl="0"/>
            <a:r>
              <a:rPr lang="en-US" dirty="0"/>
              <a:t>Step 1</a:t>
            </a:r>
          </a:p>
          <a:p>
            <a:pPr lvl="0"/>
            <a:r>
              <a:rPr lang="en-US" dirty="0"/>
              <a:t>Step 2</a:t>
            </a:r>
          </a:p>
          <a:p>
            <a:pPr lvl="0"/>
            <a:r>
              <a:rPr lang="en-US" dirty="0"/>
              <a:t>Step 3</a:t>
            </a:r>
          </a:p>
          <a:p>
            <a:pPr lvl="0"/>
            <a:endParaRPr lang="en-US" dirty="0"/>
          </a:p>
        </p:txBody>
      </p:sp>
      <p:sp>
        <p:nvSpPr>
          <p:cNvPr id="14" name="TextBox 13"/>
          <p:cNvSpPr txBox="1"/>
          <p:nvPr userDrawn="1"/>
        </p:nvSpPr>
        <p:spPr>
          <a:xfrm>
            <a:off x="5004049" y="908720"/>
            <a:ext cx="3619577" cy="332399"/>
          </a:xfrm>
          <a:prstGeom prst="rect">
            <a:avLst/>
          </a:prstGeom>
          <a:noFill/>
        </p:spPr>
        <p:txBody>
          <a:bodyPr wrap="square" lIns="0" tIns="0" rIns="0" bIns="0" rtlCol="0">
            <a:noAutofit/>
          </a:bodyPr>
          <a:lstStyle/>
          <a:p>
            <a:r>
              <a:rPr lang="en-AU" dirty="0">
                <a:solidFill>
                  <a:schemeClr val="accent1"/>
                </a:solidFill>
                <a:latin typeface="+mj-lt"/>
              </a:rPr>
              <a:t>Next steps:</a:t>
            </a:r>
          </a:p>
        </p:txBody>
      </p:sp>
      <p:cxnSp>
        <p:nvCxnSpPr>
          <p:cNvPr id="7" name="Straight Connector 6"/>
          <p:cNvCxnSpPr/>
          <p:nvPr userDrawn="1"/>
        </p:nvCxnSpPr>
        <p:spPr>
          <a:xfrm>
            <a:off x="4563374" y="908720"/>
            <a:ext cx="0" cy="5688632"/>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xfrm>
            <a:off x="611560" y="-27384"/>
            <a:ext cx="7992888" cy="550192"/>
          </a:xfrm>
        </p:spPr>
        <p:txBody>
          <a:bodyPr/>
          <a:lstStyle>
            <a:lvl1pPr>
              <a:defRPr>
                <a:solidFill>
                  <a:schemeClr val="bg1"/>
                </a:solidFill>
              </a:defRPr>
            </a:lvl1pPr>
          </a:lstStyle>
          <a:p>
            <a:r>
              <a:rPr lang="en-US"/>
              <a:t>Click to edit Master title style</a:t>
            </a:r>
            <a:endParaRPr lang="en-AU" dirty="0"/>
          </a:p>
        </p:txBody>
      </p:sp>
    </p:spTree>
    <p:extLst>
      <p:ext uri="{BB962C8B-B14F-4D97-AF65-F5344CB8AC3E}">
        <p14:creationId xmlns:p14="http://schemas.microsoft.com/office/powerpoint/2010/main" val="3034052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2_content2">
    <p:bg>
      <p:bgPr>
        <a:solidFill>
          <a:schemeClr val="bg1"/>
        </a:solidFill>
        <a:effectLst/>
      </p:bgPr>
    </p:bg>
    <p:spTree>
      <p:nvGrpSpPr>
        <p:cNvPr id="1" name=""/>
        <p:cNvGrpSpPr/>
        <p:nvPr/>
      </p:nvGrpSpPr>
      <p:grpSpPr>
        <a:xfrm>
          <a:off x="0" y="0"/>
          <a:ext cx="0" cy="0"/>
          <a:chOff x="0" y="0"/>
          <a:chExt cx="0" cy="0"/>
        </a:xfrm>
      </p:grpSpPr>
      <p:sp>
        <p:nvSpPr>
          <p:cNvPr id="14" name="Rectangle 2"/>
          <p:cNvSpPr>
            <a:spLocks noGrp="1"/>
          </p:cNvSpPr>
          <p:nvPr>
            <p:ph idx="10"/>
          </p:nvPr>
        </p:nvSpPr>
        <p:spPr>
          <a:xfrm>
            <a:off x="611560" y="2564905"/>
            <a:ext cx="7560843" cy="3744416"/>
          </a:xfrm>
        </p:spPr>
        <p:txBody>
          <a:bodyPr/>
          <a:lstStyle>
            <a:lvl1pPr>
              <a:defRPr baseline="0">
                <a:solidFill>
                  <a:schemeClr val="accent6"/>
                </a:solidFill>
              </a:defRPr>
            </a:lvl1pPr>
          </a:lstStyle>
          <a:p>
            <a:pPr lvl="0"/>
            <a:r>
              <a:rPr lang="en-US"/>
              <a:t>Edit Master text styles</a:t>
            </a:r>
          </a:p>
        </p:txBody>
      </p:sp>
      <p:sp>
        <p:nvSpPr>
          <p:cNvPr id="7" name="Rectangle 6"/>
          <p:cNvSpPr/>
          <p:nvPr userDrawn="1"/>
        </p:nvSpPr>
        <p:spPr>
          <a:xfrm>
            <a:off x="0" y="0"/>
            <a:ext cx="9144000" cy="64109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Title Placeholder 1"/>
          <p:cNvSpPr txBox="1">
            <a:spLocks/>
          </p:cNvSpPr>
          <p:nvPr userDrawn="1"/>
        </p:nvSpPr>
        <p:spPr>
          <a:xfrm>
            <a:off x="611560" y="379727"/>
            <a:ext cx="7999040" cy="811560"/>
          </a:xfrm>
          <a:prstGeom prst="rect">
            <a:avLst/>
          </a:prstGeom>
        </p:spPr>
        <p:txBody>
          <a:bodyPr vert="horz" lIns="0" tIns="0" rIns="0" bIns="0" rtlCol="0" anchor="b" anchorCtr="0">
            <a:noAutofit/>
          </a:bodyPr>
          <a:lstStyle>
            <a:lvl1pPr algn="l" rtl="0" eaLnBrk="1" latinLnBrk="0" hangingPunct="1">
              <a:spcBef>
                <a:spcPct val="0"/>
              </a:spcBef>
              <a:buNone/>
              <a:defRPr sz="2800" kern="1200" spc="-100" baseline="0">
                <a:solidFill>
                  <a:schemeClr val="accent2"/>
                </a:solidFill>
                <a:latin typeface="Swis721 BdRnd BT" panose="020F0704020202020204" pitchFamily="34" charset="0"/>
                <a:ea typeface="+mj-ea"/>
                <a:cs typeface="+mj-cs"/>
              </a:defRPr>
            </a:lvl1pPr>
          </a:lstStyle>
          <a:p>
            <a:r>
              <a:rPr lang="en-US" sz="2400" spc="0" baseline="0" dirty="0">
                <a:solidFill>
                  <a:schemeClr val="accent1"/>
                </a:solidFill>
                <a:latin typeface="+mn-lt"/>
              </a:rPr>
              <a:t>Click to edit Master title style</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6336" y="120333"/>
            <a:ext cx="1008112" cy="400428"/>
          </a:xfrm>
          <a:prstGeom prst="rect">
            <a:avLst/>
          </a:prstGeom>
        </p:spPr>
      </p:pic>
    </p:spTree>
    <p:extLst>
      <p:ext uri="{BB962C8B-B14F-4D97-AF65-F5344CB8AC3E}">
        <p14:creationId xmlns:p14="http://schemas.microsoft.com/office/powerpoint/2010/main" val="851322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3_content2">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64109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6336" y="120333"/>
            <a:ext cx="1008112" cy="400428"/>
          </a:xfrm>
          <a:prstGeom prst="rect">
            <a:avLst/>
          </a:prstGeom>
        </p:spPr>
      </p:pic>
    </p:spTree>
    <p:extLst>
      <p:ext uri="{BB962C8B-B14F-4D97-AF65-F5344CB8AC3E}">
        <p14:creationId xmlns:p14="http://schemas.microsoft.com/office/powerpoint/2010/main" val="573916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4_content2">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4666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riefing slide">
    <p:spTree>
      <p:nvGrpSpPr>
        <p:cNvPr id="1" name=""/>
        <p:cNvGrpSpPr/>
        <p:nvPr/>
      </p:nvGrpSpPr>
      <p:grpSpPr>
        <a:xfrm>
          <a:off x="0" y="0"/>
          <a:ext cx="0" cy="0"/>
          <a:chOff x="0" y="0"/>
          <a:chExt cx="0" cy="0"/>
        </a:xfrm>
      </p:grpSpPr>
      <p:sp>
        <p:nvSpPr>
          <p:cNvPr id="19" name="Rectangle 18"/>
          <p:cNvSpPr/>
          <p:nvPr userDrawn="1"/>
        </p:nvSpPr>
        <p:spPr>
          <a:xfrm>
            <a:off x="0" y="-129641"/>
            <a:ext cx="9252520" cy="77768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p:cNvSpPr/>
          <p:nvPr userDrawn="1"/>
        </p:nvSpPr>
        <p:spPr>
          <a:xfrm>
            <a:off x="0" y="647268"/>
            <a:ext cx="4788024" cy="777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Rectangle 2"/>
          <p:cNvSpPr>
            <a:spLocks noGrp="1"/>
          </p:cNvSpPr>
          <p:nvPr>
            <p:ph idx="1" hasCustomPrompt="1"/>
          </p:nvPr>
        </p:nvSpPr>
        <p:spPr>
          <a:xfrm>
            <a:off x="630736" y="1552306"/>
            <a:ext cx="3600400" cy="5045046"/>
          </a:xfrm>
        </p:spPr>
        <p:txBody>
          <a:bodyPr/>
          <a:lstStyle>
            <a:lvl1pPr marL="285750" indent="-285750">
              <a:buFont typeface="Arial" panose="020B0604020202020204" pitchFamily="34" charset="0"/>
              <a:buChar char="•"/>
              <a:defRPr sz="1800">
                <a:latin typeface="+mn-lt"/>
              </a:defRPr>
            </a:lvl1pPr>
          </a:lstStyle>
          <a:p>
            <a:pPr lvl="0"/>
            <a:r>
              <a:rPr lang="en-US" dirty="0"/>
              <a:t>Issue 1</a:t>
            </a:r>
          </a:p>
          <a:p>
            <a:pPr lvl="0"/>
            <a:r>
              <a:rPr lang="en-US" dirty="0"/>
              <a:t>Issue 2</a:t>
            </a:r>
          </a:p>
          <a:p>
            <a:pPr lvl="0"/>
            <a:r>
              <a:rPr lang="en-US" dirty="0"/>
              <a:t>Issue 3</a:t>
            </a:r>
          </a:p>
          <a:p>
            <a:pPr lvl="0"/>
            <a:endParaRPr lang="en-US" dirty="0"/>
          </a:p>
        </p:txBody>
      </p:sp>
      <p:sp>
        <p:nvSpPr>
          <p:cNvPr id="13" name="TextBox 12"/>
          <p:cNvSpPr txBox="1"/>
          <p:nvPr userDrawn="1"/>
        </p:nvSpPr>
        <p:spPr>
          <a:xfrm>
            <a:off x="611560" y="936361"/>
            <a:ext cx="3619577" cy="332399"/>
          </a:xfrm>
          <a:prstGeom prst="rect">
            <a:avLst/>
          </a:prstGeom>
          <a:noFill/>
        </p:spPr>
        <p:txBody>
          <a:bodyPr wrap="square" lIns="0" tIns="0" rIns="0" bIns="0" rtlCol="0">
            <a:noAutofit/>
          </a:bodyPr>
          <a:lstStyle/>
          <a:p>
            <a:r>
              <a:rPr lang="en-AU" b="0" baseline="0" dirty="0">
                <a:solidFill>
                  <a:schemeClr val="accent6"/>
                </a:solidFill>
                <a:latin typeface="+mj-lt"/>
              </a:rPr>
              <a:t>Issues:</a:t>
            </a:r>
          </a:p>
        </p:txBody>
      </p:sp>
      <p:sp>
        <p:nvSpPr>
          <p:cNvPr id="6" name="Rectangle 5"/>
          <p:cNvSpPr/>
          <p:nvPr userDrawn="1"/>
        </p:nvSpPr>
        <p:spPr>
          <a:xfrm>
            <a:off x="4716016" y="647269"/>
            <a:ext cx="4427984" cy="62356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2"/>
          <p:cNvSpPr>
            <a:spLocks noGrp="1"/>
          </p:cNvSpPr>
          <p:nvPr>
            <p:ph idx="11" hasCustomPrompt="1"/>
          </p:nvPr>
        </p:nvSpPr>
        <p:spPr>
          <a:xfrm>
            <a:off x="5004048" y="1552306"/>
            <a:ext cx="3672408" cy="5045046"/>
          </a:xfrm>
        </p:spPr>
        <p:txBody>
          <a:bodyPr/>
          <a:lstStyle>
            <a:lvl1pPr marL="285750" indent="-285750">
              <a:buFont typeface="Arial" panose="020B0604020202020204" pitchFamily="34" charset="0"/>
              <a:buChar char="•"/>
              <a:defRPr sz="1800" baseline="0">
                <a:latin typeface="+mn-lt"/>
              </a:defRPr>
            </a:lvl1pPr>
          </a:lstStyle>
          <a:p>
            <a:pPr lvl="0"/>
            <a:r>
              <a:rPr lang="en-US" dirty="0"/>
              <a:t>Step 1</a:t>
            </a:r>
          </a:p>
          <a:p>
            <a:pPr lvl="0"/>
            <a:r>
              <a:rPr lang="en-US" dirty="0"/>
              <a:t>Step 2</a:t>
            </a:r>
          </a:p>
          <a:p>
            <a:pPr lvl="0"/>
            <a:r>
              <a:rPr lang="en-US" dirty="0"/>
              <a:t>Step 3</a:t>
            </a:r>
          </a:p>
          <a:p>
            <a:pPr lvl="0"/>
            <a:endParaRPr lang="en-US" dirty="0"/>
          </a:p>
        </p:txBody>
      </p:sp>
      <p:sp>
        <p:nvSpPr>
          <p:cNvPr id="15" name="TextBox 14"/>
          <p:cNvSpPr txBox="1"/>
          <p:nvPr userDrawn="1"/>
        </p:nvSpPr>
        <p:spPr>
          <a:xfrm>
            <a:off x="5004049" y="908720"/>
            <a:ext cx="3619577" cy="332399"/>
          </a:xfrm>
          <a:prstGeom prst="rect">
            <a:avLst/>
          </a:prstGeom>
          <a:noFill/>
        </p:spPr>
        <p:txBody>
          <a:bodyPr wrap="square" lIns="0" tIns="0" rIns="0" bIns="0" rtlCol="0">
            <a:noAutofit/>
          </a:bodyPr>
          <a:lstStyle/>
          <a:p>
            <a:r>
              <a:rPr lang="en-AU" dirty="0">
                <a:solidFill>
                  <a:schemeClr val="accent6"/>
                </a:solidFill>
                <a:latin typeface="+mj-lt"/>
              </a:rPr>
              <a:t>Next steps:</a:t>
            </a:r>
          </a:p>
        </p:txBody>
      </p:sp>
      <p:sp>
        <p:nvSpPr>
          <p:cNvPr id="2" name="Title 1"/>
          <p:cNvSpPr>
            <a:spLocks noGrp="1"/>
          </p:cNvSpPr>
          <p:nvPr>
            <p:ph type="title"/>
          </p:nvPr>
        </p:nvSpPr>
        <p:spPr>
          <a:xfrm>
            <a:off x="611560" y="-27384"/>
            <a:ext cx="7992888" cy="550192"/>
          </a:xfrm>
        </p:spPr>
        <p:txBody>
          <a:bodyPr/>
          <a:lstStyle>
            <a:lvl1pPr>
              <a:defRPr>
                <a:solidFill>
                  <a:schemeClr val="bg1"/>
                </a:solidFill>
              </a:defRPr>
            </a:lvl1pPr>
          </a:lstStyle>
          <a:p>
            <a:r>
              <a:rPr lang="en-US"/>
              <a:t>Click to edit Master title style</a:t>
            </a:r>
            <a:endParaRPr lang="en-AU" dirty="0"/>
          </a:p>
        </p:txBody>
      </p:sp>
    </p:spTree>
    <p:extLst>
      <p:ext uri="{BB962C8B-B14F-4D97-AF65-F5344CB8AC3E}">
        <p14:creationId xmlns:p14="http://schemas.microsoft.com/office/powerpoint/2010/main" val="30539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AU" dirty="0"/>
          </a:p>
        </p:txBody>
      </p:sp>
    </p:spTree>
    <p:extLst>
      <p:ext uri="{BB962C8B-B14F-4D97-AF65-F5344CB8AC3E}">
        <p14:creationId xmlns:p14="http://schemas.microsoft.com/office/powerpoint/2010/main" val="1709515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Title 11"/>
          <p:cNvSpPr>
            <a:spLocks noGrp="1"/>
          </p:cNvSpPr>
          <p:nvPr>
            <p:ph type="ctrTitle" hasCustomPrompt="1"/>
          </p:nvPr>
        </p:nvSpPr>
        <p:spPr>
          <a:xfrm>
            <a:off x="971600" y="4553961"/>
            <a:ext cx="7713676" cy="776050"/>
          </a:xfrm>
          <a:noFill/>
        </p:spPr>
        <p:txBody>
          <a:bodyPr anchor="b" anchorCtr="0">
            <a:normAutofit/>
          </a:bodyPr>
          <a:lstStyle>
            <a:lvl1pPr algn="l">
              <a:lnSpc>
                <a:spcPct val="90000"/>
              </a:lnSpc>
              <a:spcBef>
                <a:spcPts val="0"/>
              </a:spcBef>
              <a:spcAft>
                <a:spcPts val="0"/>
              </a:spcAft>
              <a:defRPr sz="2800" kern="100" baseline="0">
                <a:solidFill>
                  <a:schemeClr val="accent1"/>
                </a:solidFill>
                <a:latin typeface="+mn-lt"/>
              </a:defRPr>
            </a:lvl1pPr>
          </a:lstStyle>
          <a:p>
            <a:r>
              <a:rPr lang="en-US" dirty="0"/>
              <a:t>Click to edit master title style</a:t>
            </a:r>
          </a:p>
        </p:txBody>
      </p:sp>
      <p:sp>
        <p:nvSpPr>
          <p:cNvPr id="20" name="Rectangle 19"/>
          <p:cNvSpPr/>
          <p:nvPr userDrawn="1"/>
        </p:nvSpPr>
        <p:spPr>
          <a:xfrm>
            <a:off x="0" y="0"/>
            <a:ext cx="9144000" cy="64109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Picture Placeholder 3"/>
          <p:cNvSpPr>
            <a:spLocks noGrp="1"/>
          </p:cNvSpPr>
          <p:nvPr>
            <p:ph type="pic" sz="quarter" idx="10"/>
          </p:nvPr>
        </p:nvSpPr>
        <p:spPr>
          <a:xfrm>
            <a:off x="0" y="641986"/>
            <a:ext cx="9144000" cy="3823334"/>
          </a:xfrm>
          <a:solidFill>
            <a:schemeClr val="bg1">
              <a:lumMod val="85000"/>
            </a:schemeClr>
          </a:solidFill>
        </p:spPr>
        <p:txBody>
          <a:bodyPr/>
          <a:lstStyle/>
          <a:p>
            <a:r>
              <a:rPr lang="en-US"/>
              <a:t>Click icon to add picture</a:t>
            </a:r>
            <a:endParaRPr lang="en-AU"/>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6336" y="120333"/>
            <a:ext cx="1008112" cy="400428"/>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Rectangle 2"/>
          <p:cNvSpPr/>
          <p:nvPr userDrawn="1"/>
        </p:nvSpPr>
        <p:spPr>
          <a:xfrm>
            <a:off x="3" y="1"/>
            <a:ext cx="4572001" cy="687714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itle 11"/>
          <p:cNvSpPr>
            <a:spLocks noGrp="1"/>
          </p:cNvSpPr>
          <p:nvPr>
            <p:ph type="ctrTitle" hasCustomPrompt="1"/>
          </p:nvPr>
        </p:nvSpPr>
        <p:spPr>
          <a:xfrm>
            <a:off x="971602" y="1628800"/>
            <a:ext cx="3384377" cy="1080120"/>
          </a:xfrm>
          <a:noFill/>
        </p:spPr>
        <p:txBody>
          <a:bodyPr anchor="b" anchorCtr="0">
            <a:normAutofit/>
          </a:bodyPr>
          <a:lstStyle>
            <a:lvl1pPr algn="l">
              <a:lnSpc>
                <a:spcPct val="90000"/>
              </a:lnSpc>
              <a:spcBef>
                <a:spcPts val="0"/>
              </a:spcBef>
              <a:spcAft>
                <a:spcPts val="0"/>
              </a:spcAft>
              <a:defRPr sz="2800" kern="100" baseline="0">
                <a:solidFill>
                  <a:schemeClr val="bg1"/>
                </a:solidFill>
                <a:latin typeface="+mn-lt"/>
              </a:defRPr>
            </a:lvl1pPr>
          </a:lstStyle>
          <a:p>
            <a:r>
              <a:rPr lang="en-US" dirty="0"/>
              <a:t>Click to edit master title style</a:t>
            </a:r>
          </a:p>
        </p:txBody>
      </p:sp>
      <p:sp>
        <p:nvSpPr>
          <p:cNvPr id="5" name="Picture Placeholder 4"/>
          <p:cNvSpPr>
            <a:spLocks noGrp="1"/>
          </p:cNvSpPr>
          <p:nvPr>
            <p:ph type="pic" sz="quarter" idx="10"/>
          </p:nvPr>
        </p:nvSpPr>
        <p:spPr>
          <a:xfrm>
            <a:off x="4572000" y="0"/>
            <a:ext cx="4572000" cy="6858000"/>
          </a:xfrm>
          <a:solidFill>
            <a:schemeClr val="bg1">
              <a:lumMod val="85000"/>
            </a:schemeClr>
          </a:solidFill>
        </p:spPr>
        <p:txBody>
          <a:bodyPr/>
          <a:lstStyle/>
          <a:p>
            <a:r>
              <a:rPr lang="en-US"/>
              <a:t>Click icon to add picture</a:t>
            </a:r>
            <a:endParaRPr lang="en-AU"/>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1600" y="404664"/>
            <a:ext cx="1008112" cy="400428"/>
          </a:xfrm>
          <a:prstGeom prst="rect">
            <a:avLst/>
          </a:prstGeom>
        </p:spPr>
      </p:pic>
    </p:spTree>
    <p:extLst>
      <p:ext uri="{BB962C8B-B14F-4D97-AF65-F5344CB8AC3E}">
        <p14:creationId xmlns:p14="http://schemas.microsoft.com/office/powerpoint/2010/main" val="2916619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3" name="Rectangle 2"/>
          <p:cNvSpPr/>
          <p:nvPr userDrawn="1"/>
        </p:nvSpPr>
        <p:spPr>
          <a:xfrm>
            <a:off x="0" y="1"/>
            <a:ext cx="9144000" cy="41490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Picture 3"/>
          <p:cNvPicPr>
            <a:picLocks noChangeAspect="1"/>
          </p:cNvPicPr>
          <p:nvPr userDrawn="1"/>
        </p:nvPicPr>
        <p:blipFill rotWithShape="1">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b="51002"/>
          <a:stretch/>
        </p:blipFill>
        <p:spPr>
          <a:xfrm>
            <a:off x="-36512" y="0"/>
            <a:ext cx="9180512" cy="4425352"/>
          </a:xfrm>
          <a:prstGeom prst="rect">
            <a:avLst/>
          </a:prstGeom>
        </p:spPr>
      </p:pic>
      <p:sp>
        <p:nvSpPr>
          <p:cNvPr id="12" name="Title 11"/>
          <p:cNvSpPr>
            <a:spLocks noGrp="1"/>
          </p:cNvSpPr>
          <p:nvPr>
            <p:ph type="ctrTitle" hasCustomPrompt="1"/>
          </p:nvPr>
        </p:nvSpPr>
        <p:spPr>
          <a:xfrm>
            <a:off x="921946" y="4725144"/>
            <a:ext cx="4658166" cy="648072"/>
          </a:xfrm>
          <a:noFill/>
        </p:spPr>
        <p:txBody>
          <a:bodyPr anchor="b" anchorCtr="0">
            <a:normAutofit/>
          </a:bodyPr>
          <a:lstStyle>
            <a:lvl1pPr algn="l">
              <a:lnSpc>
                <a:spcPct val="90000"/>
              </a:lnSpc>
              <a:spcBef>
                <a:spcPts val="0"/>
              </a:spcBef>
              <a:spcAft>
                <a:spcPts val="0"/>
              </a:spcAft>
              <a:defRPr sz="2800" kern="100" baseline="0">
                <a:solidFill>
                  <a:schemeClr val="accent3"/>
                </a:solidFill>
                <a:latin typeface="+mn-lt"/>
              </a:defRPr>
            </a:lvl1pPr>
          </a:lstStyle>
          <a:p>
            <a:r>
              <a:rPr lang="en-US" dirty="0"/>
              <a:t>Click to edit master title style</a:t>
            </a:r>
          </a:p>
        </p:txBody>
      </p:sp>
      <p:sp>
        <p:nvSpPr>
          <p:cNvPr id="9" name="Date Placeholder 3"/>
          <p:cNvSpPr>
            <a:spLocks noGrp="1"/>
          </p:cNvSpPr>
          <p:nvPr>
            <p:ph type="dt" sz="half" idx="2"/>
          </p:nvPr>
        </p:nvSpPr>
        <p:spPr>
          <a:xfrm>
            <a:off x="971600" y="6237313"/>
            <a:ext cx="2133600" cy="365125"/>
          </a:xfrm>
          <a:prstGeom prst="rect">
            <a:avLst/>
          </a:prstGeom>
        </p:spPr>
        <p:txBody>
          <a:bodyPr vert="horz" lIns="0" tIns="0" rIns="0" bIns="0" rtlCol="0" anchor="b" anchorCtr="0"/>
          <a:lstStyle>
            <a:lvl1pPr algn="l">
              <a:defRPr sz="1000" spc="-50" baseline="0">
                <a:solidFill>
                  <a:schemeClr val="accent5"/>
                </a:solidFill>
                <a:latin typeface="Swis721 BdRnd BT" panose="020F0704020202020204" pitchFamily="34" charset="0"/>
              </a:defRPr>
            </a:lvl1pPr>
          </a:lstStyle>
          <a:p>
            <a:r>
              <a:rPr lang="en-US" dirty="0"/>
              <a:t>9 February 2018</a:t>
            </a:r>
          </a:p>
        </p:txBody>
      </p:sp>
      <p:sp>
        <p:nvSpPr>
          <p:cNvPr id="10" name="Rectangle 9"/>
          <p:cNvSpPr/>
          <p:nvPr userDrawn="1"/>
        </p:nvSpPr>
        <p:spPr>
          <a:xfrm>
            <a:off x="-26640" y="6216905"/>
            <a:ext cx="9144000" cy="64109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99592" y="6337238"/>
            <a:ext cx="1008112" cy="400428"/>
          </a:xfrm>
          <a:prstGeom prst="rect">
            <a:avLst/>
          </a:prstGeom>
        </p:spPr>
      </p:pic>
    </p:spTree>
    <p:extLst>
      <p:ext uri="{BB962C8B-B14F-4D97-AF65-F5344CB8AC3E}">
        <p14:creationId xmlns:p14="http://schemas.microsoft.com/office/powerpoint/2010/main" val="736265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3" name="Rectangle 2"/>
          <p:cNvSpPr/>
          <p:nvPr userDrawn="1"/>
        </p:nvSpPr>
        <p:spPr>
          <a:xfrm>
            <a:off x="0" y="1"/>
            <a:ext cx="9144000" cy="414908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Rectangle 1"/>
          <p:cNvSpPr/>
          <p:nvPr userDrawn="1"/>
        </p:nvSpPr>
        <p:spPr>
          <a:xfrm>
            <a:off x="-36512" y="-113793"/>
            <a:ext cx="985098" cy="33699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Rectangle 9"/>
          <p:cNvSpPr/>
          <p:nvPr userDrawn="1"/>
        </p:nvSpPr>
        <p:spPr>
          <a:xfrm>
            <a:off x="-36512" y="-286613"/>
            <a:ext cx="9180512" cy="92770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Title 11"/>
          <p:cNvSpPr>
            <a:spLocks noGrp="1"/>
          </p:cNvSpPr>
          <p:nvPr>
            <p:ph type="ctrTitle" hasCustomPrompt="1"/>
          </p:nvPr>
        </p:nvSpPr>
        <p:spPr>
          <a:xfrm>
            <a:off x="971600" y="4553961"/>
            <a:ext cx="7713676" cy="776050"/>
          </a:xfrm>
          <a:noFill/>
        </p:spPr>
        <p:txBody>
          <a:bodyPr anchor="b" anchorCtr="0">
            <a:normAutofit/>
          </a:bodyPr>
          <a:lstStyle>
            <a:lvl1pPr algn="l">
              <a:lnSpc>
                <a:spcPct val="90000"/>
              </a:lnSpc>
              <a:spcBef>
                <a:spcPts val="0"/>
              </a:spcBef>
              <a:spcAft>
                <a:spcPts val="0"/>
              </a:spcAft>
              <a:defRPr sz="2800" kern="100" baseline="0">
                <a:solidFill>
                  <a:schemeClr val="accent1"/>
                </a:solidFill>
                <a:latin typeface="+mn-lt"/>
              </a:defRPr>
            </a:lvl1pPr>
          </a:lstStyle>
          <a:p>
            <a:r>
              <a:rPr lang="en-US" dirty="0"/>
              <a:t>Click to edit master title style</a:t>
            </a:r>
          </a:p>
        </p:txBody>
      </p:sp>
      <p:sp>
        <p:nvSpPr>
          <p:cNvPr id="15" name="Rectangle 14"/>
          <p:cNvSpPr/>
          <p:nvPr userDrawn="1"/>
        </p:nvSpPr>
        <p:spPr>
          <a:xfrm>
            <a:off x="-36512" y="3083361"/>
            <a:ext cx="985098" cy="106571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1657" y="113076"/>
            <a:ext cx="1008112" cy="400428"/>
          </a:xfrm>
          <a:prstGeom prst="rect">
            <a:avLst/>
          </a:prstGeom>
        </p:spPr>
      </p:pic>
    </p:spTree>
    <p:extLst>
      <p:ext uri="{BB962C8B-B14F-4D97-AF65-F5344CB8AC3E}">
        <p14:creationId xmlns:p14="http://schemas.microsoft.com/office/powerpoint/2010/main" val="1302908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 Content1">
    <p:spTree>
      <p:nvGrpSpPr>
        <p:cNvPr id="1" name=""/>
        <p:cNvGrpSpPr/>
        <p:nvPr/>
      </p:nvGrpSpPr>
      <p:grpSpPr>
        <a:xfrm>
          <a:off x="0" y="0"/>
          <a:ext cx="0" cy="0"/>
          <a:chOff x="0" y="0"/>
          <a:chExt cx="0" cy="0"/>
        </a:xfrm>
      </p:grpSpPr>
      <p:sp>
        <p:nvSpPr>
          <p:cNvPr id="3" name="Rectangle 2"/>
          <p:cNvSpPr>
            <a:spLocks noGrp="1"/>
          </p:cNvSpPr>
          <p:nvPr>
            <p:ph idx="1"/>
          </p:nvPr>
        </p:nvSpPr>
        <p:spPr/>
        <p:txBody>
          <a:bodyPr/>
          <a:lstStyle>
            <a:lvl1pPr>
              <a:defRPr baseline="0">
                <a:solidFill>
                  <a:schemeClr val="accent6"/>
                </a:solidFill>
              </a:defRPr>
            </a:lvl1pPr>
          </a:lstStyle>
          <a:p>
            <a:pPr lvl="0"/>
            <a:r>
              <a:rPr lang="en-US"/>
              <a:t>Edit Master text styles</a:t>
            </a:r>
          </a:p>
        </p:txBody>
      </p:sp>
      <p:sp>
        <p:nvSpPr>
          <p:cNvPr id="4" name="Title Placeholder 1"/>
          <p:cNvSpPr>
            <a:spLocks noGrp="1"/>
          </p:cNvSpPr>
          <p:nvPr>
            <p:ph type="title"/>
          </p:nvPr>
        </p:nvSpPr>
        <p:spPr>
          <a:xfrm>
            <a:off x="611560" y="379727"/>
            <a:ext cx="7999040" cy="811560"/>
          </a:xfrm>
          <a:prstGeom prst="rect">
            <a:avLst/>
          </a:prstGeom>
        </p:spPr>
        <p:txBody>
          <a:bodyPr vert="horz" lIns="0" tIns="0" rIns="0" bIns="0" rtlCol="0" anchor="b" anchorCtr="0">
            <a:noAutofit/>
          </a:bodyPr>
          <a:lstStyle>
            <a:lvl1pPr>
              <a:defRPr spc="0" baseline="0">
                <a:solidFill>
                  <a:schemeClr val="bg1"/>
                </a:solidFill>
                <a:latin typeface="+mn-lt"/>
              </a:defRPr>
            </a:lvl1p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ntent2">
    <p:bg>
      <p:bgPr>
        <a:solidFill>
          <a:schemeClr val="bg1"/>
        </a:solidFill>
        <a:effectLst/>
      </p:bgPr>
    </p:bg>
    <p:spTree>
      <p:nvGrpSpPr>
        <p:cNvPr id="1" name=""/>
        <p:cNvGrpSpPr/>
        <p:nvPr/>
      </p:nvGrpSpPr>
      <p:grpSpPr>
        <a:xfrm>
          <a:off x="0" y="0"/>
          <a:ext cx="0" cy="0"/>
          <a:chOff x="0" y="0"/>
          <a:chExt cx="0" cy="0"/>
        </a:xfrm>
      </p:grpSpPr>
      <p:sp>
        <p:nvSpPr>
          <p:cNvPr id="14" name="Rectangle 2"/>
          <p:cNvSpPr>
            <a:spLocks noGrp="1"/>
          </p:cNvSpPr>
          <p:nvPr>
            <p:ph idx="10"/>
          </p:nvPr>
        </p:nvSpPr>
        <p:spPr>
          <a:xfrm>
            <a:off x="4139952" y="1772816"/>
            <a:ext cx="4032448" cy="4536504"/>
          </a:xfrm>
        </p:spPr>
        <p:txBody>
          <a:bodyPr/>
          <a:lstStyle>
            <a:lvl1pPr>
              <a:defRPr>
                <a:solidFill>
                  <a:schemeClr val="accent6"/>
                </a:solidFill>
              </a:defRPr>
            </a:lvl1pPr>
          </a:lstStyle>
          <a:p>
            <a:pPr lvl="0"/>
            <a:r>
              <a:rPr lang="en-US"/>
              <a:t>Edit Master text styles</a:t>
            </a:r>
          </a:p>
        </p:txBody>
      </p:sp>
      <p:sp>
        <p:nvSpPr>
          <p:cNvPr id="19" name="Rectangle 18"/>
          <p:cNvSpPr/>
          <p:nvPr userDrawn="1"/>
        </p:nvSpPr>
        <p:spPr>
          <a:xfrm>
            <a:off x="0" y="0"/>
            <a:ext cx="9144000" cy="64109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Title Placeholder 1"/>
          <p:cNvSpPr txBox="1">
            <a:spLocks/>
          </p:cNvSpPr>
          <p:nvPr userDrawn="1"/>
        </p:nvSpPr>
        <p:spPr>
          <a:xfrm>
            <a:off x="611560" y="379727"/>
            <a:ext cx="7999040" cy="811560"/>
          </a:xfrm>
          <a:prstGeom prst="rect">
            <a:avLst/>
          </a:prstGeom>
        </p:spPr>
        <p:txBody>
          <a:bodyPr vert="horz" lIns="0" tIns="0" rIns="0" bIns="0" rtlCol="0" anchor="b" anchorCtr="0">
            <a:noAutofit/>
          </a:bodyPr>
          <a:lstStyle>
            <a:lvl1pPr algn="l" rtl="0" eaLnBrk="1" latinLnBrk="0" hangingPunct="1">
              <a:spcBef>
                <a:spcPct val="0"/>
              </a:spcBef>
              <a:buNone/>
              <a:defRPr sz="2800" kern="1200" spc="-100" baseline="0">
                <a:solidFill>
                  <a:schemeClr val="accent2"/>
                </a:solidFill>
                <a:latin typeface="Swis721 BdRnd BT" panose="020F0704020202020204" pitchFamily="34" charset="0"/>
                <a:ea typeface="+mj-ea"/>
                <a:cs typeface="+mj-cs"/>
              </a:defRPr>
            </a:lvl1pPr>
          </a:lstStyle>
          <a:p>
            <a:r>
              <a:rPr lang="en-US" sz="2400" spc="0" baseline="0" dirty="0">
                <a:solidFill>
                  <a:schemeClr val="accent1"/>
                </a:solidFill>
                <a:latin typeface="+mn-lt"/>
              </a:rPr>
              <a:t>Click to edit Master title style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6336" y="120333"/>
            <a:ext cx="1008112" cy="400428"/>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
            <a:ext cx="9144000" cy="1268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p:cNvSpPr/>
          <p:nvPr/>
        </p:nvSpPr>
        <p:spPr>
          <a:xfrm>
            <a:off x="0" y="0"/>
            <a:ext cx="9144000" cy="64109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Placeholder 1"/>
          <p:cNvSpPr>
            <a:spLocks noGrp="1"/>
          </p:cNvSpPr>
          <p:nvPr>
            <p:ph type="title"/>
          </p:nvPr>
        </p:nvSpPr>
        <p:spPr>
          <a:xfrm>
            <a:off x="611560" y="641095"/>
            <a:ext cx="7992888" cy="550192"/>
          </a:xfrm>
          <a:prstGeom prst="rect">
            <a:avLst/>
          </a:prstGeom>
        </p:spPr>
        <p:txBody>
          <a:bodyPr vert="horz" lIns="0" tIns="0" rIns="0" bIns="0" rtlCol="0" anchor="b"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611560" y="1700808"/>
            <a:ext cx="7992888" cy="4311808"/>
          </a:xfrm>
          <a:prstGeom prst="rect">
            <a:avLst/>
          </a:prstGeom>
        </p:spPr>
        <p:txBody>
          <a:bodyPr vert="horz" lIns="0" tIns="0" rIns="0" bIns="0" rtlCol="0">
            <a:noAutofit/>
          </a:bodyPr>
          <a:lstStyle/>
          <a:p>
            <a:pPr lvl="0"/>
            <a:r>
              <a:rPr lang="en-US" dirty="0"/>
              <a:t>Click to edit Master text styles</a:t>
            </a:r>
          </a:p>
        </p:txBody>
      </p:sp>
      <p:pic>
        <p:nvPicPr>
          <p:cNvPr id="4" name="Picture 3"/>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596336" y="120333"/>
            <a:ext cx="1008112" cy="400428"/>
          </a:xfrm>
          <a:prstGeom prst="rect">
            <a:avLst/>
          </a:prstGeom>
        </p:spPr>
      </p:pic>
    </p:spTree>
  </p:cSld>
  <p:clrMap bg1="lt1" tx1="dk1" bg2="lt2" tx2="dk2" accent1="accent1" accent2="accent2" accent3="accent3" accent4="accent4" accent5="accent5" accent6="accent6" hlink="hlink" folHlink="folHlink"/>
  <p:sldLayoutIdLst>
    <p:sldLayoutId id="2147483658" r:id="rId1"/>
    <p:sldLayoutId id="2147483659" r:id="rId2"/>
    <p:sldLayoutId id="2147483663" r:id="rId3"/>
    <p:sldLayoutId id="2147483649" r:id="rId4"/>
    <p:sldLayoutId id="2147483657" r:id="rId5"/>
    <p:sldLayoutId id="2147483656" r:id="rId6"/>
    <p:sldLayoutId id="2147483661" r:id="rId7"/>
    <p:sldLayoutId id="2147483650" r:id="rId8"/>
    <p:sldLayoutId id="2147483651" r:id="rId9"/>
    <p:sldLayoutId id="2147483660" r:id="rId10"/>
    <p:sldLayoutId id="2147483664" r:id="rId11"/>
    <p:sldLayoutId id="2147483665" r:id="rId12"/>
  </p:sldLayoutIdLst>
  <p:txStyles>
    <p:titleStyle>
      <a:lvl1pPr algn="l" rtl="0" eaLnBrk="1" latinLnBrk="0" hangingPunct="1">
        <a:spcBef>
          <a:spcPct val="0"/>
        </a:spcBef>
        <a:buNone/>
        <a:defRPr sz="2400" kern="1200" spc="0" baseline="0">
          <a:solidFill>
            <a:schemeClr val="bg1"/>
          </a:solidFill>
          <a:latin typeface="Duplicate Soft Regular" pitchFamily="50" charset="0"/>
          <a:ea typeface="+mj-ea"/>
          <a:cs typeface="+mj-cs"/>
        </a:defRPr>
      </a:lvl1pPr>
    </p:titleStyle>
    <p:bodyStyle>
      <a:lvl1pPr marL="0" indent="0" algn="l" rtl="0" eaLnBrk="1" latinLnBrk="0" hangingPunct="1">
        <a:spcBef>
          <a:spcPct val="20000"/>
        </a:spcBef>
        <a:buFont typeface="Arial"/>
        <a:buNone/>
        <a:defRPr sz="1600" kern="1200">
          <a:solidFill>
            <a:schemeClr val="accent5"/>
          </a:solidFill>
          <a:latin typeface="+mn-lt"/>
          <a:ea typeface="+mn-ea"/>
          <a:cs typeface="+mn-cs"/>
        </a:defRPr>
      </a:lvl1pPr>
      <a:lvl2pPr marL="742950" indent="-285750" algn="l" rtl="0" eaLnBrk="1" latinLnBrk="0" hangingPunct="1">
        <a:spcBef>
          <a:spcPct val="20000"/>
        </a:spcBef>
        <a:buFont typeface="Arial"/>
        <a:buChar char="–"/>
        <a:defRPr sz="1600" kern="1200">
          <a:solidFill>
            <a:schemeClr val="accent5"/>
          </a:solidFill>
          <a:latin typeface="+mn-lt"/>
          <a:ea typeface="+mn-ea"/>
          <a:cs typeface="+mn-cs"/>
        </a:defRPr>
      </a:lvl2pPr>
      <a:lvl3pPr marL="1143000" indent="-228600" algn="l" rtl="0" eaLnBrk="1" latinLnBrk="0" hangingPunct="1">
        <a:spcBef>
          <a:spcPct val="20000"/>
        </a:spcBef>
        <a:buFont typeface="Arial"/>
        <a:buChar char="•"/>
        <a:defRPr sz="1600" kern="1200">
          <a:solidFill>
            <a:schemeClr val="accent5"/>
          </a:solidFill>
          <a:latin typeface="+mn-lt"/>
          <a:ea typeface="+mn-ea"/>
          <a:cs typeface="+mn-cs"/>
        </a:defRPr>
      </a:lvl3pPr>
      <a:lvl4pPr marL="1600200" indent="-228600" algn="l" rtl="0" eaLnBrk="1" latinLnBrk="0" hangingPunct="1">
        <a:spcBef>
          <a:spcPct val="20000"/>
        </a:spcBef>
        <a:buFont typeface="Arial"/>
        <a:buChar char="–"/>
        <a:defRPr sz="1600" kern="1200">
          <a:solidFill>
            <a:schemeClr val="accent5"/>
          </a:solidFill>
          <a:latin typeface="+mn-lt"/>
          <a:ea typeface="+mn-ea"/>
          <a:cs typeface="+mn-cs"/>
        </a:defRPr>
      </a:lvl4pPr>
      <a:lvl5pPr marL="2057400" indent="-228600" algn="l" rtl="0" eaLnBrk="1" latinLnBrk="0" hangingPunct="1">
        <a:spcBef>
          <a:spcPct val="20000"/>
        </a:spcBef>
        <a:buFont typeface="Arial"/>
        <a:buChar char="»"/>
        <a:defRPr sz="1600" kern="1200">
          <a:solidFill>
            <a:schemeClr val="accent5"/>
          </a:solidFill>
          <a:latin typeface="+mn-lt"/>
          <a:ea typeface="+mn-ea"/>
          <a:cs typeface="+mn-cs"/>
        </a:defRPr>
      </a:lvl5pPr>
      <a:lvl6pPr marL="2514600" indent="-228600" algn="l"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sz="20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Grp="1"/>
          </p:cNvSpPr>
          <p:nvPr>
            <p:ph type="ctrTitle"/>
          </p:nvPr>
        </p:nvSpPr>
        <p:spPr/>
        <p:txBody>
          <a:bodyPr/>
          <a:lstStyle/>
          <a:p>
            <a:r>
              <a:rPr lang="en-US" dirty="0">
                <a:latin typeface="+mn-lt"/>
              </a:rPr>
              <a:t>Early Years Survey 2024</a:t>
            </a:r>
          </a:p>
        </p:txBody>
      </p:sp>
      <p:sp>
        <p:nvSpPr>
          <p:cNvPr id="4" name="Rectangle 4"/>
          <p:cNvSpPr txBox="1">
            <a:spLocks/>
          </p:cNvSpPr>
          <p:nvPr/>
        </p:nvSpPr>
        <p:spPr>
          <a:xfrm>
            <a:off x="971603" y="5502831"/>
            <a:ext cx="7724725" cy="597529"/>
          </a:xfrm>
          <a:prstGeom prst="rect">
            <a:avLst/>
          </a:prstGeom>
        </p:spPr>
        <p:txBody>
          <a:bodyPr vert="horz" lIns="0" tIns="0" rIns="0" bIns="0" rtlCol="0">
            <a:noAutofit/>
          </a:bodyPr>
          <a:lstStyle>
            <a:lvl1pPr marL="0" indent="0" algn="l" rtl="0" eaLnBrk="1" latinLnBrk="0" hangingPunct="1">
              <a:spcBef>
                <a:spcPct val="20000"/>
              </a:spcBef>
              <a:buFont typeface="Arial"/>
              <a:buNone/>
              <a:defRPr sz="1600" kern="1200">
                <a:solidFill>
                  <a:schemeClr val="accent5"/>
                </a:solidFill>
                <a:latin typeface="+mn-lt"/>
                <a:ea typeface="+mn-ea"/>
                <a:cs typeface="+mn-cs"/>
              </a:defRPr>
            </a:lvl1pPr>
            <a:lvl2pPr marL="742950" indent="-285750" algn="l" rtl="0" eaLnBrk="1" latinLnBrk="0" hangingPunct="1">
              <a:spcBef>
                <a:spcPct val="20000"/>
              </a:spcBef>
              <a:buFont typeface="Arial"/>
              <a:buChar char="–"/>
              <a:defRPr sz="1600" kern="1200">
                <a:solidFill>
                  <a:schemeClr val="accent5"/>
                </a:solidFill>
                <a:latin typeface="+mn-lt"/>
                <a:ea typeface="+mn-ea"/>
                <a:cs typeface="+mn-cs"/>
              </a:defRPr>
            </a:lvl2pPr>
            <a:lvl3pPr marL="1143000" indent="-228600" algn="l" rtl="0" eaLnBrk="1" latinLnBrk="0" hangingPunct="1">
              <a:spcBef>
                <a:spcPct val="20000"/>
              </a:spcBef>
              <a:buFont typeface="Arial"/>
              <a:buChar char="•"/>
              <a:defRPr sz="1600" kern="1200">
                <a:solidFill>
                  <a:schemeClr val="accent5"/>
                </a:solidFill>
                <a:latin typeface="+mn-lt"/>
                <a:ea typeface="+mn-ea"/>
                <a:cs typeface="+mn-cs"/>
              </a:defRPr>
            </a:lvl3pPr>
            <a:lvl4pPr marL="1600200" indent="-228600" algn="l" rtl="0" eaLnBrk="1" latinLnBrk="0" hangingPunct="1">
              <a:spcBef>
                <a:spcPct val="20000"/>
              </a:spcBef>
              <a:buFont typeface="Arial"/>
              <a:buChar char="–"/>
              <a:defRPr sz="1600" kern="1200">
                <a:solidFill>
                  <a:schemeClr val="accent5"/>
                </a:solidFill>
                <a:latin typeface="+mn-lt"/>
                <a:ea typeface="+mn-ea"/>
                <a:cs typeface="+mn-cs"/>
              </a:defRPr>
            </a:lvl4pPr>
            <a:lvl5pPr marL="2057400" indent="-228600" algn="l" rtl="0" eaLnBrk="1" latinLnBrk="0" hangingPunct="1">
              <a:spcBef>
                <a:spcPct val="20000"/>
              </a:spcBef>
              <a:buFont typeface="Arial"/>
              <a:buChar char="»"/>
              <a:defRPr sz="1600" kern="1200">
                <a:solidFill>
                  <a:schemeClr val="accent5"/>
                </a:solidFill>
                <a:latin typeface="+mn-lt"/>
                <a:ea typeface="+mn-ea"/>
                <a:cs typeface="+mn-cs"/>
              </a:defRPr>
            </a:lvl5pPr>
            <a:lvl6pPr marL="2514600" indent="-228600" algn="l"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Results</a:t>
            </a:r>
          </a:p>
        </p:txBody>
      </p:sp>
    </p:spTree>
    <p:extLst>
      <p:ext uri="{BB962C8B-B14F-4D97-AF65-F5344CB8AC3E}">
        <p14:creationId xmlns:p14="http://schemas.microsoft.com/office/powerpoint/2010/main" val="4013266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59" y="1484784"/>
            <a:ext cx="7974281" cy="4752528"/>
          </a:xfrm>
        </p:spPr>
        <p:txBody>
          <a:bodyPr/>
          <a:lstStyle/>
          <a:p>
            <a:pPr>
              <a:lnSpc>
                <a:spcPct val="107000"/>
              </a:lnSpc>
            </a:pPr>
            <a:r>
              <a:rPr lang="en-AU" b="1" kern="0" dirty="0">
                <a:solidFill>
                  <a:srgbClr val="000000"/>
                </a:solidFill>
                <a:effectLst/>
                <a:ea typeface="Calibri" panose="020F0502020204030204" pitchFamily="34" charset="0"/>
                <a:cs typeface="NotoSans-Regular"/>
              </a:rPr>
              <a:t>Standout compliments:</a:t>
            </a:r>
            <a:endParaRPr lang="en-AU" kern="0" dirty="0">
              <a:effectLst/>
              <a:ea typeface="Calibri" panose="020F0502020204030204" pitchFamily="34" charset="0"/>
              <a:cs typeface="NotoSans-Regular"/>
            </a:endParaRPr>
          </a:p>
          <a:p>
            <a:pPr marL="342900" lvl="0" indent="-342900">
              <a:lnSpc>
                <a:spcPct val="107000"/>
              </a:lnSpc>
              <a:buFont typeface="Symbol" panose="05050102010706020507" pitchFamily="18" charset="2"/>
              <a:buChar char=""/>
            </a:pPr>
            <a:r>
              <a:rPr lang="en-AU" kern="0" dirty="0">
                <a:effectLst/>
                <a:ea typeface="Calibri" panose="020F0502020204030204" pitchFamily="34" charset="0"/>
                <a:cs typeface="NotoSans-Regular"/>
              </a:rPr>
              <a:t>Outdoor space and equipment is awesome the children love it.</a:t>
            </a:r>
            <a:endParaRPr lang="en-AU" kern="100"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AU" kern="0" dirty="0">
                <a:solidFill>
                  <a:srgbClr val="000000"/>
                </a:solidFill>
                <a:effectLst/>
                <a:ea typeface="Calibri" panose="020F0502020204030204" pitchFamily="34" charset="0"/>
                <a:cs typeface="NotoSans-Regular"/>
              </a:rPr>
              <a:t>Educators are very friendly and welcoming.  </a:t>
            </a:r>
            <a:endParaRPr lang="en-AU" kern="1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AU" kern="0" dirty="0">
                <a:effectLst/>
                <a:ea typeface="Calibri" panose="020F0502020204030204" pitchFamily="34" charset="0"/>
                <a:cs typeface="NotoSans-Regular"/>
              </a:rPr>
              <a:t>The occasional care area is perfect. Many different activities are on offer to keep children stimulated and happy.</a:t>
            </a:r>
            <a:endParaRPr lang="en-AU" kern="100" dirty="0">
              <a:effectLst/>
              <a:ea typeface="Calibri" panose="020F0502020204030204" pitchFamily="34" charset="0"/>
              <a:cs typeface="Times New Roman" panose="02020603050405020304" pitchFamily="18" charset="0"/>
            </a:endParaRPr>
          </a:p>
          <a:p>
            <a:pPr>
              <a:lnSpc>
                <a:spcPct val="107000"/>
              </a:lnSpc>
              <a:spcAft>
                <a:spcPts val="800"/>
              </a:spcAft>
            </a:pPr>
            <a:r>
              <a:rPr lang="en-AU" dirty="0"/>
              <a:t> </a:t>
            </a:r>
            <a:r>
              <a:rPr lang="en-AU" b="1" kern="0" dirty="0">
                <a:solidFill>
                  <a:srgbClr val="000000"/>
                </a:solidFill>
                <a:effectLst/>
                <a:ea typeface="Calibri" panose="020F0502020204030204" pitchFamily="34" charset="0"/>
                <a:cs typeface="NotoSans-Regular"/>
              </a:rPr>
              <a:t>Standout compliments:</a:t>
            </a:r>
            <a:endParaRPr lang="en-AU" kern="100"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AU" i="1" kern="0" dirty="0">
                <a:solidFill>
                  <a:srgbClr val="000000"/>
                </a:solidFill>
                <a:effectLst/>
                <a:ea typeface="Calibri" panose="020F0502020204030204" pitchFamily="34" charset="0"/>
                <a:cs typeface="NotoSans-Regular"/>
              </a:rPr>
              <a:t>‘Great at distracting upset children upon drop off.’</a:t>
            </a:r>
            <a:endParaRPr lang="en-AU" i="1" kern="1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AU" i="1" kern="0" dirty="0">
                <a:effectLst/>
                <a:ea typeface="Calibri" panose="020F0502020204030204" pitchFamily="34" charset="0"/>
                <a:cs typeface="NotoSans-Regular"/>
              </a:rPr>
              <a:t>‘I love the small group dynamic and the consistency that Occasional Care offers for our daughter. She feels supported and has gained in confidence since attending Occasional Care at KMCC.’</a:t>
            </a:r>
          </a:p>
          <a:p>
            <a:r>
              <a:rPr lang="en-AU" b="1" kern="0" dirty="0">
                <a:solidFill>
                  <a:srgbClr val="000000"/>
                </a:solidFill>
                <a:effectLst/>
                <a:ea typeface="Calibri" panose="020F0502020204030204" pitchFamily="34" charset="0"/>
                <a:cs typeface="NotoSans-Regular"/>
              </a:rPr>
              <a:t>Areas for improvement:</a:t>
            </a:r>
            <a:endParaRPr lang="en-US" dirty="0"/>
          </a:p>
          <a:p>
            <a:r>
              <a:rPr lang="en-US" dirty="0"/>
              <a:t>There were very few comments regarding improvement.   The only comments were:</a:t>
            </a:r>
          </a:p>
          <a:p>
            <a:pPr marL="285750" indent="-285750">
              <a:buFont typeface="Arial" panose="020B0604020202020204" pitchFamily="34" charset="0"/>
              <a:buChar char="•"/>
            </a:pPr>
            <a:r>
              <a:rPr lang="en-US" dirty="0"/>
              <a:t>Would love afternoon sessions</a:t>
            </a:r>
          </a:p>
          <a:p>
            <a:pPr marL="285750" indent="-285750">
              <a:buFont typeface="Arial" panose="020B0604020202020204" pitchFamily="34" charset="0"/>
              <a:buChar char="•"/>
            </a:pPr>
            <a:r>
              <a:rPr lang="en-US" dirty="0"/>
              <a:t>Sessions should be longer</a:t>
            </a:r>
          </a:p>
          <a:p>
            <a:pPr marL="285750" indent="-285750">
              <a:buFont typeface="Arial" panose="020B0604020202020204" pitchFamily="34" charset="0"/>
              <a:buChar char="•"/>
            </a:pPr>
            <a:r>
              <a:rPr lang="en-US" dirty="0"/>
              <a:t>Waitlist is too long</a:t>
            </a:r>
          </a:p>
          <a:p>
            <a:pPr lvl="0">
              <a:lnSpc>
                <a:spcPct val="107000"/>
              </a:lnSpc>
              <a:spcAft>
                <a:spcPts val="800"/>
              </a:spcAft>
            </a:pPr>
            <a:endParaRPr lang="en-AU" sz="18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p:cNvSpPr>
            <a:spLocks noGrp="1"/>
          </p:cNvSpPr>
          <p:nvPr>
            <p:ph type="title"/>
          </p:nvPr>
        </p:nvSpPr>
        <p:spPr/>
        <p:txBody>
          <a:bodyPr/>
          <a:lstStyle/>
          <a:p>
            <a:r>
              <a:rPr lang="en-US" dirty="0"/>
              <a:t>Occasional Care – Results</a:t>
            </a:r>
            <a:endParaRPr lang="en-AU" dirty="0"/>
          </a:p>
        </p:txBody>
      </p:sp>
    </p:spTree>
    <p:extLst>
      <p:ext uri="{BB962C8B-B14F-4D97-AF65-F5344CB8AC3E}">
        <p14:creationId xmlns:p14="http://schemas.microsoft.com/office/powerpoint/2010/main" val="3936264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641370"/>
            <a:ext cx="7992888" cy="4824536"/>
          </a:xfrm>
        </p:spPr>
        <p:txBody>
          <a:bodyPr/>
          <a:lstStyle/>
          <a:p>
            <a:r>
              <a:rPr lang="en-AU" dirty="0"/>
              <a:t>Kindergarten customer service:</a:t>
            </a:r>
            <a:endParaRPr lang="en-AU" sz="1800" dirty="0"/>
          </a:p>
          <a:p>
            <a:pPr lvl="1" fontAlgn="ctr">
              <a:buFont typeface="Arial" panose="020B0604020202020204" pitchFamily="34" charset="0"/>
              <a:buChar char="•"/>
            </a:pPr>
            <a:r>
              <a:rPr lang="en-US" dirty="0" err="1"/>
              <a:t>Approx</a:t>
            </a:r>
            <a:r>
              <a:rPr lang="en-US" dirty="0"/>
              <a:t> 75% of people found that customer service officers were always friendly and helpful</a:t>
            </a:r>
          </a:p>
          <a:p>
            <a:pPr lvl="1" fontAlgn="ctr">
              <a:buFont typeface="Arial" panose="020B0604020202020204" pitchFamily="34" charset="0"/>
              <a:buChar char="•"/>
            </a:pPr>
            <a:r>
              <a:rPr lang="en-US" dirty="0" err="1"/>
              <a:t>Approx</a:t>
            </a:r>
            <a:r>
              <a:rPr lang="en-US" dirty="0"/>
              <a:t> 70% of people found that customer service officers could always answer questions or connect them with someone who can</a:t>
            </a:r>
          </a:p>
          <a:p>
            <a:pPr lvl="1" fontAlgn="ctr">
              <a:buFont typeface="Arial" panose="020B0604020202020204" pitchFamily="34" charset="0"/>
              <a:buChar char="•"/>
            </a:pPr>
            <a:r>
              <a:rPr lang="en-US" dirty="0" err="1"/>
              <a:t>Approx</a:t>
            </a:r>
            <a:r>
              <a:rPr lang="en-US" dirty="0"/>
              <a:t> 75% found that the online central application and enrolment process was easy.</a:t>
            </a:r>
          </a:p>
          <a:p>
            <a:pPr lvl="1" fontAlgn="ctr">
              <a:buFont typeface="Arial" panose="020B0604020202020204" pitchFamily="34" charset="0"/>
              <a:buChar char="•"/>
            </a:pPr>
            <a:endParaRPr lang="en-US" dirty="0"/>
          </a:p>
          <a:p>
            <a:pPr marL="457200" lvl="1" indent="0" fontAlgn="ctr">
              <a:buNone/>
            </a:pPr>
            <a:endParaRPr lang="en-US" i="1" dirty="0"/>
          </a:p>
          <a:p>
            <a:endParaRPr lang="en-AU" dirty="0"/>
          </a:p>
          <a:p>
            <a:endParaRPr lang="en-AU" dirty="0"/>
          </a:p>
          <a:p>
            <a:endParaRPr lang="en-AU" dirty="0"/>
          </a:p>
          <a:p>
            <a:endParaRPr lang="en-AU" dirty="0"/>
          </a:p>
          <a:p>
            <a:r>
              <a:rPr lang="en-AU" dirty="0"/>
              <a:t>Occasional Care customer service:</a:t>
            </a:r>
            <a:endParaRPr lang="en-AU" sz="1800" dirty="0"/>
          </a:p>
          <a:p>
            <a:pPr lvl="1" fontAlgn="ctr">
              <a:buFont typeface="Arial" panose="020B0604020202020204" pitchFamily="34" charset="0"/>
              <a:buChar char="•"/>
            </a:pPr>
            <a:r>
              <a:rPr lang="en-US" i="1" dirty="0"/>
              <a:t>100% of people surveyed said they always found customer services officer to be friendly and helpful.</a:t>
            </a:r>
          </a:p>
          <a:p>
            <a:pPr lvl="1" fontAlgn="ctr">
              <a:buFont typeface="Arial" panose="020B0604020202020204" pitchFamily="34" charset="0"/>
              <a:buChar char="•"/>
            </a:pPr>
            <a:r>
              <a:rPr lang="en-US" i="1" dirty="0"/>
              <a:t>90% said customer service officers are always able to answer questions, or connect them with someone who could.</a:t>
            </a:r>
            <a:endParaRPr lang="en-US" dirty="0"/>
          </a:p>
          <a:p>
            <a:pPr lvl="1" fontAlgn="ctr"/>
            <a:endParaRPr lang="en-AU" dirty="0"/>
          </a:p>
          <a:p>
            <a:endParaRPr lang="en-AU" dirty="0"/>
          </a:p>
        </p:txBody>
      </p:sp>
      <p:sp>
        <p:nvSpPr>
          <p:cNvPr id="3" name="Title 2"/>
          <p:cNvSpPr>
            <a:spLocks noGrp="1"/>
          </p:cNvSpPr>
          <p:nvPr>
            <p:ph type="title"/>
          </p:nvPr>
        </p:nvSpPr>
        <p:spPr/>
        <p:txBody>
          <a:bodyPr/>
          <a:lstStyle/>
          <a:p>
            <a:r>
              <a:rPr lang="en-US" dirty="0"/>
              <a:t>Customer Service Feedback</a:t>
            </a:r>
            <a:endParaRPr lang="en-AU" dirty="0"/>
          </a:p>
        </p:txBody>
      </p:sp>
      <p:sp>
        <p:nvSpPr>
          <p:cNvPr id="4" name="Rounded Rectangular Callout 10">
            <a:extLst>
              <a:ext uri="{FF2B5EF4-FFF2-40B4-BE49-F238E27FC236}">
                <a16:creationId xmlns:a16="http://schemas.microsoft.com/office/drawing/2014/main" id="{5D2B25DA-55DE-4136-BB75-B2BD3D691E6E}"/>
              </a:ext>
            </a:extLst>
          </p:cNvPr>
          <p:cNvSpPr/>
          <p:nvPr/>
        </p:nvSpPr>
        <p:spPr>
          <a:xfrm>
            <a:off x="232944" y="3429000"/>
            <a:ext cx="2766344" cy="1055608"/>
          </a:xfrm>
          <a:prstGeom prst="wedgeRoundRectCallou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wrap="square" rIns="144000">
            <a:spAutoFit/>
          </a:bodyPr>
          <a:lstStyle/>
          <a:p>
            <a:pPr algn="ctr"/>
            <a:r>
              <a:rPr lang="en-US" sz="1400" dirty="0"/>
              <a:t>‘I have always had friendly and very responsive service from all staff in the customer service team. They are wonderful !’</a:t>
            </a:r>
            <a:endParaRPr lang="en-AU" sz="1400" dirty="0"/>
          </a:p>
        </p:txBody>
      </p:sp>
      <p:sp>
        <p:nvSpPr>
          <p:cNvPr id="5" name="Rounded Rectangular Callout 12">
            <a:extLst>
              <a:ext uri="{FF2B5EF4-FFF2-40B4-BE49-F238E27FC236}">
                <a16:creationId xmlns:a16="http://schemas.microsoft.com/office/drawing/2014/main" id="{4A4D8046-DBD5-45B4-AF0D-36FFBD0840A7}"/>
              </a:ext>
            </a:extLst>
          </p:cNvPr>
          <p:cNvSpPr/>
          <p:nvPr/>
        </p:nvSpPr>
        <p:spPr>
          <a:xfrm>
            <a:off x="3227017" y="3429000"/>
            <a:ext cx="2412268" cy="1293971"/>
          </a:xfrm>
          <a:prstGeom prst="wedgeRoundRectCallou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wrap="square" rIns="144000">
            <a:spAutoFit/>
          </a:bodyPr>
          <a:lstStyle/>
          <a:p>
            <a:pPr algn="ctr"/>
            <a:r>
              <a:rPr lang="en-US" sz="1400" dirty="0">
                <a:solidFill>
                  <a:schemeClr val="accent6"/>
                </a:solidFill>
              </a:rPr>
              <a:t>‘AMAZING customer service The BEST office staff Kind caring helpful Especially supportive to our family in a difficult time’</a:t>
            </a:r>
            <a:endParaRPr lang="en-AU" sz="1400" dirty="0">
              <a:solidFill>
                <a:schemeClr val="accent6"/>
              </a:solidFill>
            </a:endParaRPr>
          </a:p>
        </p:txBody>
      </p:sp>
      <p:sp>
        <p:nvSpPr>
          <p:cNvPr id="6" name="Rounded Rectangular Callout 11">
            <a:extLst>
              <a:ext uri="{FF2B5EF4-FFF2-40B4-BE49-F238E27FC236}">
                <a16:creationId xmlns:a16="http://schemas.microsoft.com/office/drawing/2014/main" id="{9E116AC0-A9CA-4103-A904-CD943B87D75A}"/>
              </a:ext>
            </a:extLst>
          </p:cNvPr>
          <p:cNvSpPr/>
          <p:nvPr/>
        </p:nvSpPr>
        <p:spPr>
          <a:xfrm>
            <a:off x="5882129" y="3429000"/>
            <a:ext cx="2962317" cy="1651516"/>
          </a:xfrm>
          <a:prstGeom prst="wedgeRoundRectCallou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square" rIns="144000">
            <a:spAutoFit/>
          </a:bodyPr>
          <a:lstStyle/>
          <a:p>
            <a:r>
              <a:rPr lang="en-US" sz="1300" dirty="0"/>
              <a:t>‘I have always been able to get onto someone straight away who was helpful and pragmatic with my requests. this includes emails I sent while we were still living overseas and I was enquiring about enrolling for when we moved back.’</a:t>
            </a:r>
            <a:endParaRPr lang="en-AU" sz="1300" dirty="0"/>
          </a:p>
        </p:txBody>
      </p:sp>
    </p:spTree>
    <p:extLst>
      <p:ext uri="{BB962C8B-B14F-4D97-AF65-F5344CB8AC3E}">
        <p14:creationId xmlns:p14="http://schemas.microsoft.com/office/powerpoint/2010/main" val="4203359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499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marL="285750" indent="-285750">
              <a:buFont typeface="Arial" panose="020B0604020202020204" pitchFamily="34" charset="0"/>
              <a:buChar char="•"/>
            </a:pPr>
            <a:r>
              <a:rPr lang="en-US" dirty="0"/>
              <a:t>Survey opened from 3 June until 22 October 2024</a:t>
            </a:r>
          </a:p>
          <a:p>
            <a:pPr marL="285750" indent="-285750">
              <a:buFont typeface="Arial" panose="020B0604020202020204" pitchFamily="34" charset="0"/>
              <a:buChar char="•"/>
            </a:pPr>
            <a:r>
              <a:rPr lang="en-US" dirty="0"/>
              <a:t>A total of 80 parents completed the survey </a:t>
            </a:r>
          </a:p>
          <a:p>
            <a:pPr marL="1028700" lvl="1">
              <a:buFont typeface="Arial" panose="020B0604020202020204" pitchFamily="34" charset="0"/>
              <a:buChar char="•"/>
            </a:pPr>
            <a:r>
              <a:rPr lang="en-US" dirty="0"/>
              <a:t>69 for 3 and 4 year old kindergarten</a:t>
            </a:r>
          </a:p>
          <a:p>
            <a:pPr marL="1028700" lvl="1">
              <a:buFont typeface="Arial" panose="020B0604020202020204" pitchFamily="34" charset="0"/>
              <a:buChar char="•"/>
            </a:pPr>
            <a:r>
              <a:rPr lang="en-US" dirty="0"/>
              <a:t>11 for Occasional Care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Shared via:</a:t>
            </a:r>
          </a:p>
          <a:p>
            <a:pPr marL="1028700" lvl="1">
              <a:buFont typeface="Arial" panose="020B0604020202020204" pitchFamily="34" charset="0"/>
              <a:buChar char="•"/>
            </a:pPr>
            <a:r>
              <a:rPr lang="en-US" dirty="0"/>
              <a:t>Surf Coast Shire website</a:t>
            </a:r>
          </a:p>
          <a:p>
            <a:pPr marL="1028700" lvl="1">
              <a:buFont typeface="Arial" panose="020B0604020202020204" pitchFamily="34" charset="0"/>
              <a:buChar char="•"/>
            </a:pPr>
            <a:r>
              <a:rPr lang="en-US" dirty="0"/>
              <a:t>Early Years Facebook page</a:t>
            </a:r>
          </a:p>
          <a:p>
            <a:pPr marL="1028700" lvl="1">
              <a:buFont typeface="Arial" panose="020B0604020202020204" pitchFamily="34" charset="0"/>
              <a:buChar char="•"/>
            </a:pPr>
            <a:r>
              <a:rPr lang="en-US" dirty="0" err="1"/>
              <a:t>Educa</a:t>
            </a:r>
            <a:r>
              <a:rPr lang="en-US" dirty="0"/>
              <a:t> – Kindergarten communication platform</a:t>
            </a:r>
          </a:p>
          <a:p>
            <a:pPr marL="1028700" lvl="1">
              <a:buFont typeface="Arial" panose="020B0604020202020204" pitchFamily="34" charset="0"/>
              <a:buChar char="•"/>
            </a:pPr>
            <a:r>
              <a:rPr lang="en-US" dirty="0" err="1"/>
              <a:t>Xplor</a:t>
            </a:r>
            <a:r>
              <a:rPr lang="en-US" dirty="0"/>
              <a:t> – Occasional Care communication platform</a:t>
            </a:r>
          </a:p>
          <a:p>
            <a:pPr marL="1028700" lvl="1">
              <a:buFont typeface="Arial" panose="020B0604020202020204" pitchFamily="34" charset="0"/>
              <a:buChar char="•"/>
            </a:pPr>
            <a:endParaRPr lang="en-US" dirty="0"/>
          </a:p>
        </p:txBody>
      </p:sp>
      <p:sp>
        <p:nvSpPr>
          <p:cNvPr id="2" name="Title 1"/>
          <p:cNvSpPr>
            <a:spLocks noGrp="1"/>
          </p:cNvSpPr>
          <p:nvPr>
            <p:ph type="title"/>
          </p:nvPr>
        </p:nvSpPr>
        <p:spPr/>
        <p:txBody>
          <a:bodyPr/>
          <a:lstStyle/>
          <a:p>
            <a:r>
              <a:rPr lang="en-US" dirty="0"/>
              <a:t>Overview</a:t>
            </a:r>
            <a:endParaRPr lang="en-AU" dirty="0"/>
          </a:p>
        </p:txBody>
      </p:sp>
    </p:spTree>
    <p:extLst>
      <p:ext uri="{BB962C8B-B14F-4D97-AF65-F5344CB8AC3E}">
        <p14:creationId xmlns:p14="http://schemas.microsoft.com/office/powerpoint/2010/main" val="2028778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 2012, the National Quality Framework (NQF) was introduced to improve education and care across long day care, preschool/kindergarten and outside school hours care services.</a:t>
            </a:r>
          </a:p>
          <a:p>
            <a:endParaRPr lang="en-US" dirty="0"/>
          </a:p>
          <a:p>
            <a:r>
              <a:rPr lang="en-US" dirty="0"/>
              <a:t>The NQF includes:</a:t>
            </a:r>
          </a:p>
          <a:p>
            <a:pPr marL="285750" indent="-285750">
              <a:buFont typeface="Arial" panose="020B0604020202020204" pitchFamily="34" charset="0"/>
              <a:buChar char="•"/>
            </a:pPr>
            <a:r>
              <a:rPr lang="en-US" dirty="0"/>
              <a:t>National Law and National Regulations</a:t>
            </a:r>
          </a:p>
          <a:p>
            <a:pPr marL="285750" indent="-285750">
              <a:buFont typeface="Arial" panose="020B0604020202020204" pitchFamily="34" charset="0"/>
              <a:buChar char="•"/>
            </a:pPr>
            <a:r>
              <a:rPr lang="en-US" dirty="0"/>
              <a:t>National Quality Standards</a:t>
            </a:r>
          </a:p>
          <a:p>
            <a:pPr marL="285750" indent="-285750">
              <a:buFont typeface="Arial" panose="020B0604020202020204" pitchFamily="34" charset="0"/>
              <a:buChar char="•"/>
            </a:pPr>
            <a:r>
              <a:rPr lang="en-US" dirty="0"/>
              <a:t>Assessment and quality rating process</a:t>
            </a:r>
          </a:p>
          <a:p>
            <a:pPr marL="285750" indent="-285750">
              <a:buFont typeface="Arial" panose="020B0604020202020204" pitchFamily="34" charset="0"/>
              <a:buChar char="•"/>
            </a:pPr>
            <a:r>
              <a:rPr lang="en-US" dirty="0"/>
              <a:t>National learning frameworks.</a:t>
            </a:r>
          </a:p>
          <a:p>
            <a:pPr marL="285750" indent="-285750">
              <a:buFont typeface="Arial" panose="020B0604020202020204" pitchFamily="34" charset="0"/>
              <a:buChar char="•"/>
            </a:pPr>
            <a:endParaRPr lang="en-US" dirty="0"/>
          </a:p>
          <a:p>
            <a:r>
              <a:rPr lang="en-US" b="1" u="sng" dirty="0"/>
              <a:t>Quality Area 6 – Collaborative partnerships with families and communities</a:t>
            </a:r>
          </a:p>
          <a:p>
            <a:pPr marL="285750" indent="-285750">
              <a:buFont typeface="Arial" panose="020B0604020202020204" pitchFamily="34" charset="0"/>
              <a:buChar char="•"/>
            </a:pPr>
            <a:r>
              <a:rPr lang="en-US" dirty="0"/>
              <a:t>Standard 6.1 – Supportive relationships with families</a:t>
            </a:r>
          </a:p>
          <a:p>
            <a:pPr marL="285750" indent="-285750">
              <a:buFont typeface="Arial" panose="020B0604020202020204" pitchFamily="34" charset="0"/>
              <a:buChar char="•"/>
            </a:pPr>
            <a:r>
              <a:rPr lang="en-US" dirty="0"/>
              <a:t>Standard 6.2 – Collaborative partnerships</a:t>
            </a:r>
          </a:p>
          <a:p>
            <a:pPr marL="1028700" lvl="1">
              <a:buFont typeface="Arial" panose="020B0604020202020204" pitchFamily="34" charset="0"/>
              <a:buChar char="•"/>
            </a:pPr>
            <a:r>
              <a:rPr lang="en-US" dirty="0"/>
              <a:t>Element 6.2.3 – Community Engagement – The service builds relationships and engages with its community.</a:t>
            </a:r>
            <a:endParaRPr lang="en-AU" dirty="0"/>
          </a:p>
        </p:txBody>
      </p:sp>
      <p:sp>
        <p:nvSpPr>
          <p:cNvPr id="3" name="Title 2"/>
          <p:cNvSpPr>
            <a:spLocks noGrp="1"/>
          </p:cNvSpPr>
          <p:nvPr>
            <p:ph type="title"/>
          </p:nvPr>
        </p:nvSpPr>
        <p:spPr/>
        <p:txBody>
          <a:bodyPr/>
          <a:lstStyle/>
          <a:p>
            <a:r>
              <a:rPr lang="en-US" dirty="0"/>
              <a:t>Why do we ask families to complete the survey?</a:t>
            </a:r>
            <a:endParaRPr lang="en-AU" dirty="0"/>
          </a:p>
        </p:txBody>
      </p:sp>
    </p:spTree>
    <p:extLst>
      <p:ext uri="{BB962C8B-B14F-4D97-AF65-F5344CB8AC3E}">
        <p14:creationId xmlns:p14="http://schemas.microsoft.com/office/powerpoint/2010/main" val="366783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Kindergarten – Positive Results</a:t>
            </a:r>
            <a:endParaRPr lang="en-AU" dirty="0"/>
          </a:p>
        </p:txBody>
      </p:sp>
      <p:sp>
        <p:nvSpPr>
          <p:cNvPr id="7" name="Content Placeholder 1"/>
          <p:cNvSpPr>
            <a:spLocks noGrp="1"/>
          </p:cNvSpPr>
          <p:nvPr>
            <p:ph idx="1"/>
          </p:nvPr>
        </p:nvSpPr>
        <p:spPr>
          <a:xfrm>
            <a:off x="467544" y="1700808"/>
            <a:ext cx="5040560" cy="1656184"/>
          </a:xfrm>
        </p:spPr>
        <p:txBody>
          <a:bodyPr/>
          <a:lstStyle/>
          <a:p>
            <a:r>
              <a:rPr lang="en-US" dirty="0"/>
              <a:t>Areas of strength:</a:t>
            </a:r>
          </a:p>
          <a:p>
            <a:pPr lvl="1" fontAlgn="ctr">
              <a:buFont typeface="Arial" panose="020B0604020202020204" pitchFamily="34" charset="0"/>
              <a:buChar char="•"/>
            </a:pPr>
            <a:r>
              <a:rPr lang="en-US" dirty="0"/>
              <a:t>Teaching staff</a:t>
            </a:r>
          </a:p>
          <a:p>
            <a:pPr lvl="1" fontAlgn="ctr">
              <a:buFont typeface="Arial" panose="020B0604020202020204" pitchFamily="34" charset="0"/>
              <a:buChar char="•"/>
            </a:pPr>
            <a:r>
              <a:rPr lang="en-US" dirty="0"/>
              <a:t>Embedding first nations culture into programs</a:t>
            </a:r>
          </a:p>
          <a:p>
            <a:pPr lvl="1" fontAlgn="ctr">
              <a:buFont typeface="Arial" panose="020B0604020202020204" pitchFamily="34" charset="0"/>
              <a:buChar char="•"/>
            </a:pPr>
            <a:r>
              <a:rPr lang="en-US" dirty="0"/>
              <a:t>Bush kinder</a:t>
            </a:r>
          </a:p>
          <a:p>
            <a:endParaRPr lang="en-US" dirty="0"/>
          </a:p>
          <a:p>
            <a:pPr marL="457200" lvl="1" indent="0" fontAlgn="ctr">
              <a:buNone/>
            </a:pPr>
            <a:endParaRPr lang="en-AU" dirty="0"/>
          </a:p>
          <a:p>
            <a:endParaRPr lang="en-AU" dirty="0"/>
          </a:p>
        </p:txBody>
      </p:sp>
      <p:sp>
        <p:nvSpPr>
          <p:cNvPr id="9" name="Rounded Rectangular Callout 4">
            <a:extLst>
              <a:ext uri="{FF2B5EF4-FFF2-40B4-BE49-F238E27FC236}">
                <a16:creationId xmlns:a16="http://schemas.microsoft.com/office/drawing/2014/main" id="{1C43C6FB-6B73-47D7-B652-1F29CDB7797F}"/>
              </a:ext>
            </a:extLst>
          </p:cNvPr>
          <p:cNvSpPr/>
          <p:nvPr/>
        </p:nvSpPr>
        <p:spPr>
          <a:xfrm>
            <a:off x="179512" y="3284984"/>
            <a:ext cx="3672408" cy="2758202"/>
          </a:xfrm>
          <a:prstGeom prst="wedgeRoundRectCallou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wrap="square" lIns="0" rIns="288000">
            <a:spAutoFit/>
          </a:bodyPr>
          <a:lstStyle/>
          <a:p>
            <a:pPr algn="ctr" fontAlgn="ctr"/>
            <a:r>
              <a:rPr lang="en-US" sz="1200" dirty="0">
                <a:solidFill>
                  <a:schemeClr val="accent6"/>
                </a:solidFill>
              </a:rPr>
              <a:t>Aboriginal and Torres Strait Islander perspectives are embedded into the educational program in a variety of engaging ways. Our son has learnt about traditional custodians through Acknowledgement of Country and explored culture and history with stories and songs.</a:t>
            </a:r>
          </a:p>
          <a:p>
            <a:pPr algn="ctr" fontAlgn="ctr"/>
            <a:endParaRPr lang="en-US" sz="1200" dirty="0">
              <a:solidFill>
                <a:schemeClr val="accent6"/>
              </a:solidFill>
            </a:endParaRPr>
          </a:p>
          <a:p>
            <a:pPr algn="ctr" fontAlgn="ctr"/>
            <a:r>
              <a:rPr lang="en-US" sz="1200" dirty="0">
                <a:solidFill>
                  <a:schemeClr val="accent6"/>
                </a:solidFill>
              </a:rPr>
              <a:t>He’s also benefited from the visit of a member of the Wadawurrung community and has connected with the environment through the bush kinder program. Together, these experiences have helped him understand and appreciate the deep connection to Country and culture.</a:t>
            </a:r>
            <a:endParaRPr lang="en-AU" sz="1200" dirty="0">
              <a:solidFill>
                <a:schemeClr val="accent6"/>
              </a:solidFill>
            </a:endParaRPr>
          </a:p>
        </p:txBody>
      </p:sp>
      <p:sp>
        <p:nvSpPr>
          <p:cNvPr id="10" name="Rounded Rectangular Callout 12">
            <a:extLst>
              <a:ext uri="{FF2B5EF4-FFF2-40B4-BE49-F238E27FC236}">
                <a16:creationId xmlns:a16="http://schemas.microsoft.com/office/drawing/2014/main" id="{894BBE71-25C7-4ED7-931A-C6A84D89188E}"/>
              </a:ext>
            </a:extLst>
          </p:cNvPr>
          <p:cNvSpPr/>
          <p:nvPr/>
        </p:nvSpPr>
        <p:spPr>
          <a:xfrm>
            <a:off x="4594973" y="2924944"/>
            <a:ext cx="4312613" cy="1532334"/>
          </a:xfrm>
          <a:prstGeom prst="wedgeRoundRectCallout">
            <a:avLst/>
          </a:prstGeom>
          <a:solidFill>
            <a:schemeClr val="bg2"/>
          </a:solidFill>
          <a:ln>
            <a:noFill/>
          </a:ln>
        </p:spPr>
        <p:style>
          <a:lnRef idx="0">
            <a:scrgbClr r="0" g="0" b="0"/>
          </a:lnRef>
          <a:fillRef idx="0">
            <a:scrgbClr r="0" g="0" b="0"/>
          </a:fillRef>
          <a:effectRef idx="0">
            <a:scrgbClr r="0" g="0" b="0"/>
          </a:effectRef>
          <a:fontRef idx="minor">
            <a:schemeClr val="lt1"/>
          </a:fontRef>
        </p:style>
        <p:txBody>
          <a:bodyPr wrap="square" lIns="0" rIns="288000">
            <a:spAutoFit/>
          </a:bodyPr>
          <a:lstStyle/>
          <a:p>
            <a:pPr algn="ctr" fontAlgn="ctr"/>
            <a:r>
              <a:rPr lang="en-US" sz="1200" dirty="0"/>
              <a:t>The Bush Kinder program has been our son’s favourite. It gives him the chance to explore nature and learn about the environment, including animals, insects and fungi. The program has also helped him expand his friendship group, as the outdoor setting is so different from the usual kinder space. Each session feels like a new adventure for him and now he’s looking forward to starting Beach Kinder next term.</a:t>
            </a:r>
            <a:endParaRPr lang="en-AU" sz="1200" dirty="0"/>
          </a:p>
        </p:txBody>
      </p:sp>
      <p:sp>
        <p:nvSpPr>
          <p:cNvPr id="11" name="Rounded Rectangular Callout 10">
            <a:extLst>
              <a:ext uri="{FF2B5EF4-FFF2-40B4-BE49-F238E27FC236}">
                <a16:creationId xmlns:a16="http://schemas.microsoft.com/office/drawing/2014/main" id="{4ED62E57-7758-495E-9DFA-55B633948BFF}"/>
              </a:ext>
            </a:extLst>
          </p:cNvPr>
          <p:cNvSpPr/>
          <p:nvPr/>
        </p:nvSpPr>
        <p:spPr>
          <a:xfrm>
            <a:off x="4139952" y="5017402"/>
            <a:ext cx="4279979" cy="1328023"/>
          </a:xfrm>
          <a:prstGeom prst="wedgeRoundRectCallou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wrap="square" lIns="0" rIns="288000">
            <a:spAutoFit/>
          </a:bodyPr>
          <a:lstStyle/>
          <a:p>
            <a:pPr algn="ctr" fontAlgn="ctr"/>
            <a:r>
              <a:rPr lang="en-US" sz="1200" dirty="0"/>
              <a:t>It didn’t take long for our son to feel safe and comfortable at kinder, and he quickly started connecting with his teachers. It’s been wonderful to see him build trust with them, feeling respected and loved. He often talks about them at home. We’ve also felt well supported whenever we discuss his learning.</a:t>
            </a:r>
            <a:endParaRPr lang="en-AU" sz="1200" dirty="0"/>
          </a:p>
        </p:txBody>
      </p:sp>
    </p:spTree>
    <p:extLst>
      <p:ext uri="{BB962C8B-B14F-4D97-AF65-F5344CB8AC3E}">
        <p14:creationId xmlns:p14="http://schemas.microsoft.com/office/powerpoint/2010/main" val="2783238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Kindergarten – Positive Results</a:t>
            </a:r>
            <a:endParaRPr lang="en-AU" dirty="0"/>
          </a:p>
        </p:txBody>
      </p:sp>
      <p:sp>
        <p:nvSpPr>
          <p:cNvPr id="7" name="Content Placeholder 1"/>
          <p:cNvSpPr>
            <a:spLocks noGrp="1"/>
          </p:cNvSpPr>
          <p:nvPr>
            <p:ph idx="1"/>
          </p:nvPr>
        </p:nvSpPr>
        <p:spPr>
          <a:xfrm>
            <a:off x="467544" y="1700808"/>
            <a:ext cx="5040560" cy="1656184"/>
          </a:xfrm>
        </p:spPr>
        <p:txBody>
          <a:bodyPr/>
          <a:lstStyle/>
          <a:p>
            <a:r>
              <a:rPr lang="en-US" dirty="0"/>
              <a:t>Top 3 things most liked about the Educational Program</a:t>
            </a:r>
          </a:p>
          <a:p>
            <a:pPr lvl="1" fontAlgn="ctr">
              <a:buFont typeface="Arial" panose="020B0604020202020204" pitchFamily="34" charset="0"/>
              <a:buChar char="•"/>
            </a:pPr>
            <a:r>
              <a:rPr lang="en-US" dirty="0"/>
              <a:t>Quality of educators</a:t>
            </a:r>
          </a:p>
          <a:p>
            <a:pPr lvl="1" fontAlgn="ctr">
              <a:buFont typeface="Arial" panose="020B0604020202020204" pitchFamily="34" charset="0"/>
              <a:buChar char="•"/>
            </a:pPr>
            <a:r>
              <a:rPr lang="en-US" dirty="0"/>
              <a:t>Play based learning program</a:t>
            </a:r>
            <a:endParaRPr lang="en-AU" dirty="0"/>
          </a:p>
          <a:p>
            <a:pPr lvl="1" fontAlgn="ctr">
              <a:buFont typeface="Arial" panose="020B0604020202020204" pitchFamily="34" charset="0"/>
              <a:buChar char="•"/>
            </a:pPr>
            <a:r>
              <a:rPr lang="en-US" dirty="0"/>
              <a:t>Bush Kinder programs </a:t>
            </a:r>
          </a:p>
          <a:p>
            <a:endParaRPr lang="en-US" dirty="0"/>
          </a:p>
          <a:p>
            <a:pPr marL="457200" lvl="1" indent="0" fontAlgn="ctr">
              <a:buNone/>
            </a:pPr>
            <a:endParaRPr lang="en-AU" dirty="0"/>
          </a:p>
          <a:p>
            <a:endParaRPr lang="en-AU" dirty="0"/>
          </a:p>
        </p:txBody>
      </p:sp>
      <p:sp>
        <p:nvSpPr>
          <p:cNvPr id="8" name="Oval 7"/>
          <p:cNvSpPr/>
          <p:nvPr/>
        </p:nvSpPr>
        <p:spPr>
          <a:xfrm>
            <a:off x="251520" y="3429000"/>
            <a:ext cx="2867620" cy="2464648"/>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The “Quality of our educators” is what families like most about the educational program. (82%)</a:t>
            </a:r>
          </a:p>
        </p:txBody>
      </p:sp>
      <p:pic>
        <p:nvPicPr>
          <p:cNvPr id="2" name="Picture 1">
            <a:extLst>
              <a:ext uri="{FF2B5EF4-FFF2-40B4-BE49-F238E27FC236}">
                <a16:creationId xmlns:a16="http://schemas.microsoft.com/office/drawing/2014/main" id="{0CEEB119-B9FA-4DD1-A98C-AB4DA51A5B98}"/>
              </a:ext>
            </a:extLst>
          </p:cNvPr>
          <p:cNvPicPr>
            <a:picLocks noChangeAspect="1"/>
          </p:cNvPicPr>
          <p:nvPr/>
        </p:nvPicPr>
        <p:blipFill>
          <a:blip r:embed="rId3"/>
          <a:stretch>
            <a:fillRect/>
          </a:stretch>
        </p:blipFill>
        <p:spPr>
          <a:xfrm>
            <a:off x="3521438" y="2708920"/>
            <a:ext cx="5371042" cy="3511600"/>
          </a:xfrm>
          <a:prstGeom prst="rect">
            <a:avLst/>
          </a:prstGeom>
        </p:spPr>
      </p:pic>
    </p:spTree>
    <p:extLst>
      <p:ext uri="{BB962C8B-B14F-4D97-AF65-F5344CB8AC3E}">
        <p14:creationId xmlns:p14="http://schemas.microsoft.com/office/powerpoint/2010/main" val="1848042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ular Callout 6"/>
          <p:cNvSpPr/>
          <p:nvPr/>
        </p:nvSpPr>
        <p:spPr>
          <a:xfrm>
            <a:off x="179512" y="3184951"/>
            <a:ext cx="3960440" cy="3200876"/>
          </a:xfrm>
          <a:prstGeom prst="wedgeRoundRectCallou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square" rIns="144000">
            <a:spAutoFit/>
          </a:bodyPr>
          <a:lstStyle/>
          <a:p>
            <a:pPr algn="ctr" fontAlgn="ctr"/>
            <a:r>
              <a:rPr lang="en-US" sz="1400" dirty="0"/>
              <a:t>Aboriginal and Torres Strait Islander perspectives are embedded into the educational program in a variety of engaging ways. Our son has learnt about traditional custodians through Acknowledgement of Country and explored culture and history with stories and songs. He’s also benefited from the visit of a member of the Wadawurrung community and has connected with the environment through the bush kinder program. Together, these experiences have helped him understand and appreciate the deep connection to Country and culture.</a:t>
            </a:r>
            <a:endParaRPr lang="en-AU" sz="1400" dirty="0"/>
          </a:p>
        </p:txBody>
      </p:sp>
      <p:sp>
        <p:nvSpPr>
          <p:cNvPr id="9" name="Rounded Rectangular Callout 8"/>
          <p:cNvSpPr/>
          <p:nvPr/>
        </p:nvSpPr>
        <p:spPr>
          <a:xfrm>
            <a:off x="4355976" y="3969282"/>
            <a:ext cx="4436882" cy="2247424"/>
          </a:xfrm>
          <a:prstGeom prst="wedgeRoundRectCallout">
            <a:avLst/>
          </a:prstGeom>
          <a:solidFill>
            <a:schemeClr val="accent1">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lIns="0" rIns="252000">
            <a:spAutoFit/>
          </a:bodyPr>
          <a:lstStyle/>
          <a:p>
            <a:pPr algn="ctr" fontAlgn="ctr"/>
            <a:r>
              <a:rPr lang="en-US" sz="1400" dirty="0">
                <a:solidFill>
                  <a:schemeClr val="accent6"/>
                </a:solidFill>
              </a:rPr>
              <a:t>My child has epilepsy. I've had multiple opportunities to sit down with staff to discuss it and to communicate our management plan and it really feels like the educators are all on board and vigilant about her safety. When a staff member left in the middle of the year, the new staff member took the time to chat with me about my child's condition to really understand her role in looking after her. Everyone has been nothing but fantastic.</a:t>
            </a:r>
            <a:endParaRPr lang="en-AU" sz="1400" dirty="0">
              <a:solidFill>
                <a:schemeClr val="accent6"/>
              </a:solidFill>
            </a:endParaRPr>
          </a:p>
        </p:txBody>
      </p:sp>
      <p:sp>
        <p:nvSpPr>
          <p:cNvPr id="5" name="Rounded Rectangular Callout 4"/>
          <p:cNvSpPr/>
          <p:nvPr/>
        </p:nvSpPr>
        <p:spPr>
          <a:xfrm>
            <a:off x="4139952" y="1411063"/>
            <a:ext cx="4652906" cy="2009061"/>
          </a:xfrm>
          <a:prstGeom prst="wedgeRoundRectCallou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wrap="square" lIns="0" rIns="180000">
            <a:spAutoFit/>
          </a:bodyPr>
          <a:lstStyle/>
          <a:p>
            <a:pPr algn="ctr"/>
            <a:r>
              <a:rPr lang="en-US" sz="1400" dirty="0"/>
              <a:t>Our child's interests are always supported by the educators who encourage him to explore and enjoy his learning. His cultural background is welcomed, celebrated, and shared with the rest of the group. Incursions and excursions have introduced him to new levels of learning and engaged him with specific subjects and the community. The bush kinder program has allowed him to deepen his love for nature and build a respect for the environment.</a:t>
            </a:r>
            <a:endParaRPr lang="en-AU" sz="1400" dirty="0"/>
          </a:p>
        </p:txBody>
      </p:sp>
      <p:sp>
        <p:nvSpPr>
          <p:cNvPr id="3" name="Title 2"/>
          <p:cNvSpPr>
            <a:spLocks noGrp="1"/>
          </p:cNvSpPr>
          <p:nvPr>
            <p:ph type="title"/>
          </p:nvPr>
        </p:nvSpPr>
        <p:spPr/>
        <p:txBody>
          <a:bodyPr/>
          <a:lstStyle/>
          <a:p>
            <a:r>
              <a:rPr lang="en-US" dirty="0"/>
              <a:t>Kindergarten - Family comments </a:t>
            </a:r>
            <a:endParaRPr lang="en-AU" dirty="0"/>
          </a:p>
        </p:txBody>
      </p:sp>
      <p:sp>
        <p:nvSpPr>
          <p:cNvPr id="8" name="Rounded Rectangular Callout 7"/>
          <p:cNvSpPr/>
          <p:nvPr/>
        </p:nvSpPr>
        <p:spPr>
          <a:xfrm>
            <a:off x="331774" y="1558049"/>
            <a:ext cx="3592154" cy="1293971"/>
          </a:xfrm>
          <a:prstGeom prst="wedgeRoundRectCallout">
            <a:avLst/>
          </a:prstGeom>
          <a:solidFill>
            <a:schemeClr val="bg2"/>
          </a:solidFill>
          <a:ln>
            <a:noFill/>
          </a:ln>
        </p:spPr>
        <p:style>
          <a:lnRef idx="0">
            <a:scrgbClr r="0" g="0" b="0"/>
          </a:lnRef>
          <a:fillRef idx="0">
            <a:scrgbClr r="0" g="0" b="0"/>
          </a:fillRef>
          <a:effectRef idx="0">
            <a:scrgbClr r="0" g="0" b="0"/>
          </a:effectRef>
          <a:fontRef idx="minor">
            <a:schemeClr val="lt1"/>
          </a:fontRef>
        </p:style>
        <p:txBody>
          <a:bodyPr wrap="square" lIns="0" rIns="288000">
            <a:spAutoFit/>
          </a:bodyPr>
          <a:lstStyle/>
          <a:p>
            <a:pPr algn="ctr"/>
            <a:r>
              <a:rPr lang="en-US" sz="1400" dirty="0"/>
              <a:t>A calm, inclusive learning environment. Can clearly see the effort and thought that goes into planning the environment and the learning activities to foster learning and support children socially and emotionally.</a:t>
            </a:r>
            <a:endParaRPr lang="en-AU" sz="1400" dirty="0"/>
          </a:p>
        </p:txBody>
      </p:sp>
    </p:spTree>
    <p:extLst>
      <p:ext uri="{BB962C8B-B14F-4D97-AF65-F5344CB8AC3E}">
        <p14:creationId xmlns:p14="http://schemas.microsoft.com/office/powerpoint/2010/main" val="4267278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700808"/>
            <a:ext cx="7992888" cy="1512168"/>
          </a:xfrm>
        </p:spPr>
        <p:txBody>
          <a:bodyPr/>
          <a:lstStyle/>
          <a:p>
            <a:r>
              <a:rPr lang="en-US" dirty="0"/>
              <a:t>Areas for improvement:</a:t>
            </a:r>
          </a:p>
          <a:p>
            <a:pPr lvl="1" fontAlgn="ctr">
              <a:buFont typeface="Arial" panose="020B0604020202020204" pitchFamily="34" charset="0"/>
              <a:buChar char="•"/>
            </a:pPr>
            <a:r>
              <a:rPr lang="en-US" dirty="0"/>
              <a:t>Teacher/parent catch ups</a:t>
            </a:r>
          </a:p>
          <a:p>
            <a:pPr lvl="1" fontAlgn="ctr">
              <a:buFont typeface="Arial" panose="020B0604020202020204" pitchFamily="34" charset="0"/>
              <a:buChar char="•"/>
            </a:pPr>
            <a:r>
              <a:rPr lang="en-US" dirty="0"/>
              <a:t>Upgrades to facilities, especially toilets.</a:t>
            </a:r>
            <a:endParaRPr lang="en-AU" dirty="0"/>
          </a:p>
          <a:p>
            <a:pPr lvl="1" fontAlgn="ctr">
              <a:buFont typeface="Arial" panose="020B0604020202020204" pitchFamily="34" charset="0"/>
              <a:buChar char="•"/>
            </a:pPr>
            <a:r>
              <a:rPr lang="en-US" dirty="0"/>
              <a:t>40% of parents aren’t aware of QIP</a:t>
            </a:r>
          </a:p>
          <a:p>
            <a:pPr lvl="1" fontAlgn="ctr">
              <a:buFont typeface="Arial" panose="020B0604020202020204" pitchFamily="34" charset="0"/>
              <a:buChar char="•"/>
            </a:pPr>
            <a:r>
              <a:rPr lang="en-US" dirty="0"/>
              <a:t>68% of parents had not heard of the State Government Reforms.</a:t>
            </a:r>
            <a:endParaRPr lang="en-AU" dirty="0"/>
          </a:p>
          <a:p>
            <a:pPr lvl="1" fontAlgn="ctr">
              <a:buFont typeface="Arial" panose="020B0604020202020204" pitchFamily="34" charset="0"/>
              <a:buChar char="•"/>
            </a:pPr>
            <a:endParaRPr lang="en-US" dirty="0"/>
          </a:p>
          <a:p>
            <a:pPr marL="457200" lvl="1" indent="0" fontAlgn="ctr">
              <a:buNone/>
            </a:pPr>
            <a:endParaRPr lang="en-US" dirty="0"/>
          </a:p>
          <a:p>
            <a:endParaRPr lang="en-AU" dirty="0"/>
          </a:p>
        </p:txBody>
      </p:sp>
      <p:sp>
        <p:nvSpPr>
          <p:cNvPr id="3" name="Title 2"/>
          <p:cNvSpPr>
            <a:spLocks noGrp="1"/>
          </p:cNvSpPr>
          <p:nvPr>
            <p:ph type="title"/>
          </p:nvPr>
        </p:nvSpPr>
        <p:spPr/>
        <p:txBody>
          <a:bodyPr/>
          <a:lstStyle/>
          <a:p>
            <a:r>
              <a:rPr lang="en-US" dirty="0"/>
              <a:t>Kindergarten - Improvements</a:t>
            </a:r>
            <a:endParaRPr lang="en-AU" dirty="0"/>
          </a:p>
        </p:txBody>
      </p:sp>
      <p:sp>
        <p:nvSpPr>
          <p:cNvPr id="5" name="Rounded Rectangular Callout 4">
            <a:extLst>
              <a:ext uri="{FF2B5EF4-FFF2-40B4-BE49-F238E27FC236}">
                <a16:creationId xmlns:a16="http://schemas.microsoft.com/office/drawing/2014/main" id="{BF3F446F-D859-4685-98E3-D1C0D00308F9}"/>
              </a:ext>
            </a:extLst>
          </p:cNvPr>
          <p:cNvSpPr/>
          <p:nvPr/>
        </p:nvSpPr>
        <p:spPr>
          <a:xfrm>
            <a:off x="179512" y="3284984"/>
            <a:ext cx="3880564" cy="1736646"/>
          </a:xfrm>
          <a:prstGeom prst="wedgeRoundRectCallou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wrap="square" lIns="0" rIns="288000">
            <a:spAutoFit/>
          </a:bodyPr>
          <a:lstStyle/>
          <a:p>
            <a:pPr algn="ctr" fontAlgn="ctr"/>
            <a:r>
              <a:rPr lang="en-US" sz="1200">
                <a:solidFill>
                  <a:schemeClr val="accent6"/>
                </a:solidFill>
              </a:rPr>
              <a:t>We have been given the option to make a time to catch up with the educator if needed. Last year we were offered a scheduled mid year catch up time slot, however I know not all classes were offered this which created some disappointment in other families. The general feedback was to have a consistent approach across all rooms/educators and this seems to have happened this year which is great.</a:t>
            </a:r>
            <a:endParaRPr lang="en-AU" sz="1200" dirty="0">
              <a:solidFill>
                <a:schemeClr val="accent6"/>
              </a:solidFill>
            </a:endParaRPr>
          </a:p>
        </p:txBody>
      </p:sp>
      <p:sp>
        <p:nvSpPr>
          <p:cNvPr id="6" name="Rounded Rectangular Callout 10">
            <a:extLst>
              <a:ext uri="{FF2B5EF4-FFF2-40B4-BE49-F238E27FC236}">
                <a16:creationId xmlns:a16="http://schemas.microsoft.com/office/drawing/2014/main" id="{69C47650-2CE6-41DF-9D1A-6D21DBEB9F06}"/>
              </a:ext>
            </a:extLst>
          </p:cNvPr>
          <p:cNvSpPr/>
          <p:nvPr/>
        </p:nvSpPr>
        <p:spPr>
          <a:xfrm>
            <a:off x="4077175" y="5045778"/>
            <a:ext cx="4279979" cy="1328023"/>
          </a:xfrm>
          <a:prstGeom prst="wedgeRoundRectCallou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wrap="square" lIns="0" rIns="288000">
            <a:spAutoFit/>
          </a:bodyPr>
          <a:lstStyle/>
          <a:p>
            <a:pPr algn="ctr" fontAlgn="ctr"/>
            <a:r>
              <a:rPr lang="en-US" sz="1200" dirty="0"/>
              <a:t>I find it very difficult to communicate with the educators. We are the end of term 3 and I’ve never really had a conversation with either educator. (Aside from the initial meeting in February). I assume this is because my daughter is very happy and content at kinder, but it would new nice to get some occasional feedback about her day.</a:t>
            </a:r>
            <a:endParaRPr lang="en-AU" sz="1200" dirty="0"/>
          </a:p>
        </p:txBody>
      </p:sp>
      <p:sp>
        <p:nvSpPr>
          <p:cNvPr id="7" name="Rounded Rectangular Callout 12">
            <a:extLst>
              <a:ext uri="{FF2B5EF4-FFF2-40B4-BE49-F238E27FC236}">
                <a16:creationId xmlns:a16="http://schemas.microsoft.com/office/drawing/2014/main" id="{52F58F8D-DC44-410F-8626-6C30C4B8F73B}"/>
              </a:ext>
            </a:extLst>
          </p:cNvPr>
          <p:cNvSpPr/>
          <p:nvPr/>
        </p:nvSpPr>
        <p:spPr>
          <a:xfrm>
            <a:off x="4556549" y="3284032"/>
            <a:ext cx="4312613" cy="1328023"/>
          </a:xfrm>
          <a:prstGeom prst="wedgeRoundRectCallout">
            <a:avLst/>
          </a:prstGeom>
          <a:solidFill>
            <a:schemeClr val="bg2"/>
          </a:solidFill>
          <a:ln>
            <a:noFill/>
          </a:ln>
        </p:spPr>
        <p:style>
          <a:lnRef idx="0">
            <a:scrgbClr r="0" g="0" b="0"/>
          </a:lnRef>
          <a:fillRef idx="0">
            <a:scrgbClr r="0" g="0" b="0"/>
          </a:fillRef>
          <a:effectRef idx="0">
            <a:scrgbClr r="0" g="0" b="0"/>
          </a:effectRef>
          <a:fontRef idx="minor">
            <a:schemeClr val="lt1"/>
          </a:fontRef>
        </p:style>
        <p:txBody>
          <a:bodyPr wrap="square" lIns="0" rIns="288000">
            <a:spAutoFit/>
          </a:bodyPr>
          <a:lstStyle/>
          <a:p>
            <a:pPr algn="ctr" fontAlgn="ctr"/>
            <a:r>
              <a:rPr lang="en-US" sz="1200" dirty="0"/>
              <a:t>We briefly see the teachers at the beginning and end of each session where I could take the opportunity to discuss my daughters learning if I needed too. However I would love the opportunity to have a more in depth discussion when appropriate to understand how my daughter behaves and learns best in this environment where I never really witness it.</a:t>
            </a:r>
            <a:endParaRPr lang="en-AU" sz="1200" dirty="0"/>
          </a:p>
        </p:txBody>
      </p:sp>
      <p:sp>
        <p:nvSpPr>
          <p:cNvPr id="8" name="Rounded Rectangular Callout 15">
            <a:extLst>
              <a:ext uri="{FF2B5EF4-FFF2-40B4-BE49-F238E27FC236}">
                <a16:creationId xmlns:a16="http://schemas.microsoft.com/office/drawing/2014/main" id="{C89E6825-18F7-4D0F-ACAC-DBA6C814B4C9}"/>
              </a:ext>
            </a:extLst>
          </p:cNvPr>
          <p:cNvSpPr/>
          <p:nvPr/>
        </p:nvSpPr>
        <p:spPr>
          <a:xfrm>
            <a:off x="181260" y="5658712"/>
            <a:ext cx="3572121" cy="715089"/>
          </a:xfrm>
          <a:prstGeom prst="wedgeRoundRectCallou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square" lIns="0" rIns="288000">
            <a:spAutoFit/>
          </a:bodyPr>
          <a:lstStyle/>
          <a:p>
            <a:pPr algn="ctr" fontAlgn="ctr"/>
            <a:r>
              <a:rPr lang="en-US" sz="1200" dirty="0"/>
              <a:t>I haven't needed to discuss my kids learning and development, but it hasn't been clearly offered either.</a:t>
            </a:r>
            <a:r>
              <a:rPr lang="en-AU" sz="1200" dirty="0"/>
              <a:t>.</a:t>
            </a:r>
          </a:p>
        </p:txBody>
      </p:sp>
    </p:spTree>
    <p:extLst>
      <p:ext uri="{BB962C8B-B14F-4D97-AF65-F5344CB8AC3E}">
        <p14:creationId xmlns:p14="http://schemas.microsoft.com/office/powerpoint/2010/main" val="2443552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700808"/>
            <a:ext cx="7992888" cy="2304256"/>
          </a:xfrm>
        </p:spPr>
        <p:txBody>
          <a:bodyPr/>
          <a:lstStyle/>
          <a:p>
            <a:r>
              <a:rPr lang="en-AU" dirty="0"/>
              <a:t>The top 5 topic that parents expressed interest in attending were:</a:t>
            </a:r>
            <a:endParaRPr lang="en-AU" sz="1800" dirty="0"/>
          </a:p>
          <a:p>
            <a:pPr marL="800100" lvl="1" indent="-342900" fontAlgn="ctr">
              <a:buFont typeface="+mj-lt"/>
              <a:buAutoNum type="arabicPeriod"/>
            </a:pPr>
            <a:r>
              <a:rPr lang="en-AU" dirty="0"/>
              <a:t>Building resilience</a:t>
            </a:r>
          </a:p>
          <a:p>
            <a:pPr marL="800100" lvl="1" indent="-342900" fontAlgn="ctr">
              <a:buFont typeface="+mj-lt"/>
              <a:buAutoNum type="arabicPeriod"/>
            </a:pPr>
            <a:r>
              <a:rPr lang="en-AU" dirty="0"/>
              <a:t>Developing healthy boundaries for kids</a:t>
            </a:r>
          </a:p>
          <a:p>
            <a:pPr marL="800100" lvl="1" indent="-342900" fontAlgn="ctr">
              <a:buFont typeface="+mj-lt"/>
              <a:buAutoNum type="arabicPeriod"/>
            </a:pPr>
            <a:r>
              <a:rPr lang="en-AU" dirty="0"/>
              <a:t>Responding to challenging behaviours in pre-schoolers</a:t>
            </a:r>
          </a:p>
          <a:p>
            <a:pPr marL="800100" lvl="1" indent="-342900" fontAlgn="ctr">
              <a:buFont typeface="+mj-lt"/>
              <a:buAutoNum type="arabicPeriod"/>
            </a:pPr>
            <a:r>
              <a:rPr lang="en-AU" dirty="0"/>
              <a:t>Strategies supporting children with anxiety</a:t>
            </a:r>
          </a:p>
          <a:p>
            <a:pPr marL="800100" lvl="1" indent="-342900" fontAlgn="ctr">
              <a:buFont typeface="+mj-lt"/>
              <a:buAutoNum type="arabicPeriod"/>
            </a:pPr>
            <a:r>
              <a:rPr lang="en-AU" dirty="0"/>
              <a:t>Preparing for the transition to school</a:t>
            </a:r>
          </a:p>
          <a:p>
            <a:endParaRPr lang="en-AU" dirty="0"/>
          </a:p>
        </p:txBody>
      </p:sp>
      <p:sp>
        <p:nvSpPr>
          <p:cNvPr id="3" name="Title 2"/>
          <p:cNvSpPr>
            <a:spLocks noGrp="1"/>
          </p:cNvSpPr>
          <p:nvPr>
            <p:ph type="title"/>
          </p:nvPr>
        </p:nvSpPr>
        <p:spPr/>
        <p:txBody>
          <a:bodyPr/>
          <a:lstStyle/>
          <a:p>
            <a:r>
              <a:rPr lang="en-US" dirty="0"/>
              <a:t>Parent Education</a:t>
            </a:r>
            <a:endParaRPr lang="en-AU" dirty="0"/>
          </a:p>
        </p:txBody>
      </p:sp>
      <p:sp>
        <p:nvSpPr>
          <p:cNvPr id="4" name="Oval 3"/>
          <p:cNvSpPr/>
          <p:nvPr/>
        </p:nvSpPr>
        <p:spPr>
          <a:xfrm>
            <a:off x="683568" y="3501008"/>
            <a:ext cx="7452828" cy="3240360"/>
          </a:xfrm>
          <a:prstGeom prst="ellipse">
            <a:avLst/>
          </a:prstGeom>
          <a:solidFill>
            <a:schemeClr val="accent4"/>
          </a:solidFill>
          <a:ln>
            <a:solidFill>
              <a:schemeClr val="bg1"/>
            </a:solidFill>
          </a:ln>
        </p:spPr>
        <p:style>
          <a:lnRef idx="1">
            <a:schemeClr val="accent4"/>
          </a:lnRef>
          <a:fillRef idx="2">
            <a:schemeClr val="accent4"/>
          </a:fillRef>
          <a:effectRef idx="1">
            <a:schemeClr val="accent4"/>
          </a:effectRef>
          <a:fontRef idx="minor">
            <a:schemeClr val="dk1"/>
          </a:fontRef>
        </p:style>
        <p:txBody>
          <a:bodyPr rtlCol="0" anchor="ctr"/>
          <a:lstStyle/>
          <a:p>
            <a:endParaRPr lang="en-AU" sz="1600" dirty="0">
              <a:solidFill>
                <a:schemeClr val="bg1"/>
              </a:solidFill>
            </a:endParaRPr>
          </a:p>
          <a:p>
            <a:r>
              <a:rPr lang="en-AU" sz="1600" dirty="0">
                <a:solidFill>
                  <a:schemeClr val="bg1"/>
                </a:solidFill>
              </a:rPr>
              <a:t>When asked how parents would like to attend parent education sessions: </a:t>
            </a:r>
          </a:p>
          <a:p>
            <a:pPr marL="285750" indent="-285750">
              <a:buFont typeface="Arial" panose="020B0604020202020204" pitchFamily="34" charset="0"/>
              <a:buChar char="•"/>
            </a:pPr>
            <a:r>
              <a:rPr lang="en-AU" sz="1600" dirty="0">
                <a:solidFill>
                  <a:schemeClr val="bg1"/>
                </a:solidFill>
              </a:rPr>
              <a:t>51% wanted online sessions</a:t>
            </a:r>
          </a:p>
          <a:p>
            <a:pPr marL="285750" indent="-285750">
              <a:buFont typeface="Arial" panose="020B0604020202020204" pitchFamily="34" charset="0"/>
              <a:buChar char="•"/>
            </a:pPr>
            <a:r>
              <a:rPr lang="en-AU" sz="1600" dirty="0">
                <a:solidFill>
                  <a:schemeClr val="bg1"/>
                </a:solidFill>
              </a:rPr>
              <a:t>22% requested in person </a:t>
            </a:r>
          </a:p>
          <a:p>
            <a:pPr marL="285750" indent="-285750">
              <a:buFont typeface="Arial" panose="020B0604020202020204" pitchFamily="34" charset="0"/>
              <a:buChar char="•"/>
            </a:pPr>
            <a:r>
              <a:rPr lang="en-AU" sz="1600" dirty="0">
                <a:solidFill>
                  <a:schemeClr val="bg1"/>
                </a:solidFill>
              </a:rPr>
              <a:t>25% had no preference</a:t>
            </a:r>
          </a:p>
          <a:p>
            <a:pPr algn="ctr"/>
            <a:endParaRPr lang="en-AU" sz="1700" dirty="0">
              <a:solidFill>
                <a:schemeClr val="bg1"/>
              </a:solidFill>
            </a:endParaRPr>
          </a:p>
          <a:p>
            <a:pPr algn="ctr"/>
            <a:r>
              <a:rPr lang="en-US" sz="1600" dirty="0">
                <a:solidFill>
                  <a:schemeClr val="bg1"/>
                </a:solidFill>
              </a:rPr>
              <a:t>Most people suggested sessions to run after 7pm on a week night, some interest  in session during week days in the mornings and a couple suggested for webinars or recorded sessions that can be accessed anytime.</a:t>
            </a:r>
            <a:endParaRPr lang="en-AU" sz="1600" dirty="0">
              <a:solidFill>
                <a:schemeClr val="bg1"/>
              </a:solidFill>
            </a:endParaRPr>
          </a:p>
        </p:txBody>
      </p:sp>
    </p:spTree>
    <p:extLst>
      <p:ext uri="{BB962C8B-B14F-4D97-AF65-F5344CB8AC3E}">
        <p14:creationId xmlns:p14="http://schemas.microsoft.com/office/powerpoint/2010/main" val="4008142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Occasional Care – Positive Results</a:t>
            </a:r>
            <a:endParaRPr lang="en-AU" dirty="0"/>
          </a:p>
        </p:txBody>
      </p:sp>
      <p:pic>
        <p:nvPicPr>
          <p:cNvPr id="7" name="Content Placeholder 6">
            <a:extLst>
              <a:ext uri="{FF2B5EF4-FFF2-40B4-BE49-F238E27FC236}">
                <a16:creationId xmlns:a16="http://schemas.microsoft.com/office/drawing/2014/main" id="{5206F42A-7C3C-49F7-AEC4-16EF296FDDEF}"/>
              </a:ext>
            </a:extLst>
          </p:cNvPr>
          <p:cNvPicPr>
            <a:picLocks noGrp="1" noChangeAspect="1"/>
          </p:cNvPicPr>
          <p:nvPr>
            <p:ph idx="1"/>
          </p:nvPr>
        </p:nvPicPr>
        <p:blipFill>
          <a:blip r:embed="rId2"/>
          <a:stretch>
            <a:fillRect/>
          </a:stretch>
        </p:blipFill>
        <p:spPr>
          <a:xfrm>
            <a:off x="1426268" y="1556792"/>
            <a:ext cx="6026051" cy="4355049"/>
          </a:xfrm>
        </p:spPr>
      </p:pic>
    </p:spTree>
    <p:extLst>
      <p:ext uri="{BB962C8B-B14F-4D97-AF65-F5344CB8AC3E}">
        <p14:creationId xmlns:p14="http://schemas.microsoft.com/office/powerpoint/2010/main" val="2755374151"/>
      </p:ext>
    </p:extLst>
  </p:cSld>
  <p:clrMapOvr>
    <a:masterClrMapping/>
  </p:clrMapOvr>
</p:sld>
</file>

<file path=ppt/theme/theme1.xml><?xml version="1.0" encoding="utf-8"?>
<a:theme xmlns:a="http://schemas.openxmlformats.org/drawingml/2006/main" name="SCS_Brand2018 Draft">
  <a:themeElements>
    <a:clrScheme name="SCS_brand">
      <a:dk1>
        <a:srgbClr val="54565A"/>
      </a:dk1>
      <a:lt1>
        <a:srgbClr val="FFFFFF"/>
      </a:lt1>
      <a:dk2>
        <a:srgbClr val="003767"/>
      </a:dk2>
      <a:lt2>
        <a:srgbClr val="E74F3D"/>
      </a:lt2>
      <a:accent1>
        <a:srgbClr val="00788A"/>
      </a:accent1>
      <a:accent2>
        <a:srgbClr val="19D3C5"/>
      </a:accent2>
      <a:accent3>
        <a:srgbClr val="003767"/>
      </a:accent3>
      <a:accent4>
        <a:srgbClr val="E74F3D"/>
      </a:accent4>
      <a:accent5>
        <a:srgbClr val="54565A"/>
      </a:accent5>
      <a:accent6>
        <a:srgbClr val="000000"/>
      </a:accent6>
      <a:hlink>
        <a:srgbClr val="0070C0"/>
      </a:hlink>
      <a:folHlink>
        <a:srgbClr val="002060"/>
      </a:folHlink>
    </a:clrScheme>
    <a:fontScheme name="Surf Coast Shire">
      <a:majorFont>
        <a:latin typeface="Duplicate Soft Bold"/>
        <a:ea typeface=""/>
        <a:cs typeface=""/>
      </a:majorFont>
      <a:minorFont>
        <a:latin typeface="Duplicate Soft 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Presentation1" id="{04287252-046C-47B0-85EA-EA2474691C93}" vid="{A5437236-A419-4E35-9A6D-026C125C472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5DFADD4-55C1-4508-8806-EDFC9674904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SCS_Brand2018 regular</Template>
  <TotalTime>0</TotalTime>
  <Words>1410</Words>
  <Application>Microsoft Office PowerPoint</Application>
  <PresentationFormat>On-screen Show (4:3)</PresentationFormat>
  <Paragraphs>110</Paragraphs>
  <Slides>12</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Duplicate Soft Bold</vt:lpstr>
      <vt:lpstr>Duplicate Soft Regular</vt:lpstr>
      <vt:lpstr>Swis721 BdRnd BT</vt:lpstr>
      <vt:lpstr>Symbol</vt:lpstr>
      <vt:lpstr>SCS_Brand2018 Draft</vt:lpstr>
      <vt:lpstr>Early Years Survey 2024</vt:lpstr>
      <vt:lpstr>Overview</vt:lpstr>
      <vt:lpstr>Why do we ask families to complete the survey?</vt:lpstr>
      <vt:lpstr>Kindergarten – Positive Results</vt:lpstr>
      <vt:lpstr>Kindergarten – Positive Results</vt:lpstr>
      <vt:lpstr>Kindergarten - Family comments </vt:lpstr>
      <vt:lpstr>Kindergarten - Improvements</vt:lpstr>
      <vt:lpstr>Parent Education</vt:lpstr>
      <vt:lpstr>Occasional Care – Positive Results</vt:lpstr>
      <vt:lpstr>Occasional Care – Results</vt:lpstr>
      <vt:lpstr>Customer Service Feedback</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2023-07-21T00:54:01Z</dcterms:created>
  <dcterms:modified xsi:type="dcterms:W3CDTF">2025-01-31T05:33:02Z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TC100819229990</vt:lpwstr>
  </property>
</Properties>
</file>