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8"/>
  </p:notesMasterIdLst>
  <p:handoutMasterIdLst>
    <p:handoutMasterId r:id="rId19"/>
  </p:handoutMasterIdLst>
  <p:sldIdLst>
    <p:sldId id="266" r:id="rId3"/>
    <p:sldId id="269" r:id="rId4"/>
    <p:sldId id="282" r:id="rId5"/>
    <p:sldId id="295" r:id="rId6"/>
    <p:sldId id="285" r:id="rId7"/>
    <p:sldId id="283" r:id="rId8"/>
    <p:sldId id="287" r:id="rId9"/>
    <p:sldId id="288" r:id="rId10"/>
    <p:sldId id="286" r:id="rId11"/>
    <p:sldId id="289" r:id="rId12"/>
    <p:sldId id="293" r:id="rId13"/>
    <p:sldId id="294" r:id="rId14"/>
    <p:sldId id="292" r:id="rId15"/>
    <p:sldId id="290"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13" autoAdjust="0"/>
    <p:restoredTop sz="77831" autoAdjust="0"/>
  </p:normalViewPr>
  <p:slideViewPr>
    <p:cSldViewPr>
      <p:cViewPr varScale="1">
        <p:scale>
          <a:sx n="86" d="100"/>
          <a:sy n="86" d="100"/>
        </p:scale>
        <p:origin x="1776" y="96"/>
      </p:cViewPr>
      <p:guideLst>
        <p:guide orient="horz" pos="2160"/>
        <p:guide pos="2880"/>
      </p:guideLst>
    </p:cSldViewPr>
  </p:slideViewPr>
  <p:outlineViewPr>
    <p:cViewPr>
      <p:scale>
        <a:sx n="33" d="100"/>
        <a:sy n="33" d="100"/>
      </p:scale>
      <p:origin x="0" y="24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Survey</a:t>
            </a:r>
            <a:r>
              <a:rPr lang="en-US" baseline="0" dirty="0" smtClean="0"/>
              <a:t> participants</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Demographic</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2D9-452B-BD3C-E8DD5782437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62D9-452B-BD3C-E8DD5782437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E42-4697-8EB5-4335215D5C7C}"/>
              </c:ext>
            </c:extLst>
          </c:dPt>
          <c:dLbls>
            <c:dLbl>
              <c:idx val="0"/>
              <c:layout>
                <c:manualLayout>
                  <c:x val="0.16379411296642707"/>
                  <c:y val="-0.14467188421706775"/>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2D9-452B-BD3C-E8DD57824372}"/>
                </c:ext>
              </c:extLst>
            </c:dLbl>
            <c:dLbl>
              <c:idx val="1"/>
              <c:layout>
                <c:manualLayout>
                  <c:x val="2.6368316433309211E-2"/>
                  <c:y val="3.1781632582245818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2D9-452B-BD3C-E8DD5782437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Mum</c:v>
                </c:pt>
                <c:pt idx="1">
                  <c:v>Dad</c:v>
                </c:pt>
                <c:pt idx="2">
                  <c:v>Parents</c:v>
                </c:pt>
              </c:strCache>
            </c:strRef>
          </c:cat>
          <c:val>
            <c:numRef>
              <c:f>Sheet1!$B$2:$B$4</c:f>
              <c:numCache>
                <c:formatCode>0%</c:formatCode>
                <c:ptCount val="3"/>
                <c:pt idx="0">
                  <c:v>0.91</c:v>
                </c:pt>
                <c:pt idx="1">
                  <c:v>0.08</c:v>
                </c:pt>
                <c:pt idx="2">
                  <c:v>0.01</c:v>
                </c:pt>
              </c:numCache>
            </c:numRef>
          </c:val>
          <c:extLst>
            <c:ext xmlns:c16="http://schemas.microsoft.com/office/drawing/2014/chart" uri="{C3380CC4-5D6E-409C-BE32-E72D297353CC}">
              <c16:uniqueId val="{00000000-62D9-452B-BD3C-E8DD57824372}"/>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23-10-12T11:47:03.297" idx="1">
    <p:pos x="10" y="10"/>
    <p:text/>
    <p:extLst>
      <p:ext uri="{C676402C-5697-4E1C-873F-D02D1690AC5C}">
        <p15:threadingInfo xmlns:p15="http://schemas.microsoft.com/office/powerpoint/2012/main" timeZoneBias="-6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3-10-12T11:47:03.297" idx="1">
    <p:pos x="10" y="10"/>
    <p:text/>
    <p:extLst>
      <p:ext uri="{C676402C-5697-4E1C-873F-D02D1690AC5C}">
        <p15:threadingInfo xmlns:p15="http://schemas.microsoft.com/office/powerpoint/2012/main" timeZoneBias="-6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BEF7A24B-554D-4B99-A3CC-7667F56D1027}" type="datetimeFigureOut">
              <a:rPr lang="en-US" smtClean="0"/>
              <a:pPr/>
              <a:t>11/17/2023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10672D4C-A99E-49DD-8A16-1D19942316C4}" type="slidenum">
              <a:rPr lang="en-US" smtClean="0"/>
              <a:pPr/>
              <a:t>‹#›</a:t>
            </a:fld>
            <a:endParaRPr lang="en-US"/>
          </a:p>
        </p:txBody>
      </p:sp>
    </p:spTree>
    <p:extLst>
      <p:ext uri="{BB962C8B-B14F-4D97-AF65-F5344CB8AC3E}">
        <p14:creationId xmlns:p14="http://schemas.microsoft.com/office/powerpoint/2010/main" val="3985514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0391B76B-D742-4BD2-BF24-F4C760DB831C}" type="datetimeFigureOut">
              <a:rPr lang="en-US" smtClean="0"/>
              <a:pPr/>
              <a:t>11/17/2023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5257B995-136A-4A15-87A5-26420C3C1021}" type="slidenum">
              <a:rPr lang="en-US" smtClean="0"/>
              <a:pPr/>
              <a:t>‹#›</a:t>
            </a:fld>
            <a:endParaRPr lang="en-US"/>
          </a:p>
        </p:txBody>
      </p:sp>
    </p:spTree>
    <p:extLst>
      <p:ext uri="{BB962C8B-B14F-4D97-AF65-F5344CB8AC3E}">
        <p14:creationId xmlns:p14="http://schemas.microsoft.com/office/powerpoint/2010/main" val="1029088642"/>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257B995-136A-4A15-87A5-26420C3C1021}" type="slidenum">
              <a:rPr lang="en-US" smtClean="0"/>
              <a:pPr/>
              <a:t>4</a:t>
            </a:fld>
            <a:endParaRPr lang="en-US"/>
          </a:p>
        </p:txBody>
      </p:sp>
    </p:spTree>
    <p:extLst>
      <p:ext uri="{BB962C8B-B14F-4D97-AF65-F5344CB8AC3E}">
        <p14:creationId xmlns:p14="http://schemas.microsoft.com/office/powerpoint/2010/main" val="1791581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257B995-136A-4A15-87A5-26420C3C1021}" type="slidenum">
              <a:rPr lang="en-US" smtClean="0"/>
              <a:pPr/>
              <a:t>5</a:t>
            </a:fld>
            <a:endParaRPr lang="en-US"/>
          </a:p>
        </p:txBody>
      </p:sp>
    </p:spTree>
    <p:extLst>
      <p:ext uri="{BB962C8B-B14F-4D97-AF65-F5344CB8AC3E}">
        <p14:creationId xmlns:p14="http://schemas.microsoft.com/office/powerpoint/2010/main" val="1708699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257B995-136A-4A15-87A5-26420C3C1021}" type="slidenum">
              <a:rPr lang="en-US" smtClean="0"/>
              <a:pPr/>
              <a:t>9</a:t>
            </a:fld>
            <a:endParaRPr lang="en-US"/>
          </a:p>
        </p:txBody>
      </p:sp>
    </p:spTree>
    <p:extLst>
      <p:ext uri="{BB962C8B-B14F-4D97-AF65-F5344CB8AC3E}">
        <p14:creationId xmlns:p14="http://schemas.microsoft.com/office/powerpoint/2010/main" val="836708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257B995-136A-4A15-87A5-26420C3C1021}" type="slidenum">
              <a:rPr lang="en-US" smtClean="0"/>
              <a:pPr/>
              <a:t>10</a:t>
            </a:fld>
            <a:endParaRPr lang="en-US"/>
          </a:p>
        </p:txBody>
      </p:sp>
    </p:spTree>
    <p:extLst>
      <p:ext uri="{BB962C8B-B14F-4D97-AF65-F5344CB8AC3E}">
        <p14:creationId xmlns:p14="http://schemas.microsoft.com/office/powerpoint/2010/main" val="867895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257B995-136A-4A15-87A5-26420C3C1021}" type="slidenum">
              <a:rPr lang="en-US" smtClean="0"/>
              <a:pPr/>
              <a:t>12</a:t>
            </a:fld>
            <a:endParaRPr lang="en-US"/>
          </a:p>
        </p:txBody>
      </p:sp>
    </p:spTree>
    <p:extLst>
      <p:ext uri="{BB962C8B-B14F-4D97-AF65-F5344CB8AC3E}">
        <p14:creationId xmlns:p14="http://schemas.microsoft.com/office/powerpoint/2010/main" val="25800309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iefing slide2">
    <p:spTree>
      <p:nvGrpSpPr>
        <p:cNvPr id="1" name=""/>
        <p:cNvGrpSpPr/>
        <p:nvPr/>
      </p:nvGrpSpPr>
      <p:grpSpPr>
        <a:xfrm>
          <a:off x="0" y="0"/>
          <a:ext cx="0" cy="0"/>
          <a:chOff x="0" y="0"/>
          <a:chExt cx="0" cy="0"/>
        </a:xfrm>
      </p:grpSpPr>
      <p:sp>
        <p:nvSpPr>
          <p:cNvPr id="16" name="Rectangle 15"/>
          <p:cNvSpPr/>
          <p:nvPr userDrawn="1"/>
        </p:nvSpPr>
        <p:spPr>
          <a:xfrm>
            <a:off x="0" y="-129641"/>
            <a:ext cx="9252520" cy="77768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0" y="647268"/>
            <a:ext cx="9252520" cy="777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120333"/>
            <a:ext cx="1008112" cy="400428"/>
          </a:xfrm>
          <a:prstGeom prst="rect">
            <a:avLst/>
          </a:prstGeom>
        </p:spPr>
      </p:pic>
      <p:sp>
        <p:nvSpPr>
          <p:cNvPr id="11" name="Rectangle 2"/>
          <p:cNvSpPr>
            <a:spLocks noGrp="1"/>
          </p:cNvSpPr>
          <p:nvPr>
            <p:ph idx="1" hasCustomPrompt="1"/>
          </p:nvPr>
        </p:nvSpPr>
        <p:spPr>
          <a:xfrm>
            <a:off x="630736" y="1552306"/>
            <a:ext cx="3600400" cy="5045046"/>
          </a:xfrm>
        </p:spPr>
        <p:txBody>
          <a:bodyPr/>
          <a:lstStyle>
            <a:lvl1pPr marL="285750" indent="-285750">
              <a:buFont typeface="Arial" panose="020B0604020202020204" pitchFamily="34" charset="0"/>
              <a:buChar char="•"/>
              <a:defRPr sz="1800">
                <a:latin typeface="+mn-lt"/>
              </a:defRPr>
            </a:lvl1pPr>
          </a:lstStyle>
          <a:p>
            <a:pPr lvl="0"/>
            <a:r>
              <a:rPr lang="en-US" dirty="0" smtClean="0"/>
              <a:t>Issue 1</a:t>
            </a:r>
          </a:p>
          <a:p>
            <a:pPr lvl="0"/>
            <a:r>
              <a:rPr lang="en-US" dirty="0" smtClean="0"/>
              <a:t>Issue 2</a:t>
            </a:r>
          </a:p>
          <a:p>
            <a:pPr lvl="0"/>
            <a:r>
              <a:rPr lang="en-US" dirty="0" smtClean="0"/>
              <a:t>Issue 3</a:t>
            </a:r>
          </a:p>
          <a:p>
            <a:pPr lvl="0"/>
            <a:endParaRPr lang="en-US" dirty="0" smtClean="0"/>
          </a:p>
        </p:txBody>
      </p:sp>
      <p:sp>
        <p:nvSpPr>
          <p:cNvPr id="12" name="TextBox 11"/>
          <p:cNvSpPr txBox="1"/>
          <p:nvPr userDrawn="1"/>
        </p:nvSpPr>
        <p:spPr>
          <a:xfrm>
            <a:off x="611560" y="908720"/>
            <a:ext cx="3619577" cy="332399"/>
          </a:xfrm>
          <a:prstGeom prst="rect">
            <a:avLst/>
          </a:prstGeom>
          <a:noFill/>
        </p:spPr>
        <p:txBody>
          <a:bodyPr wrap="square" lIns="0" tIns="0" rIns="0" bIns="0" rtlCol="0">
            <a:noAutofit/>
          </a:bodyPr>
          <a:lstStyle/>
          <a:p>
            <a:r>
              <a:rPr lang="en-AU" b="0" baseline="0" dirty="0" smtClean="0">
                <a:solidFill>
                  <a:schemeClr val="accent1"/>
                </a:solidFill>
                <a:latin typeface="+mj-lt"/>
              </a:rPr>
              <a:t>Issues:</a:t>
            </a:r>
            <a:endParaRPr lang="en-AU" b="0" baseline="0" dirty="0">
              <a:solidFill>
                <a:schemeClr val="accent1"/>
              </a:solidFill>
              <a:latin typeface="+mj-lt"/>
            </a:endParaRPr>
          </a:p>
        </p:txBody>
      </p:sp>
      <p:sp>
        <p:nvSpPr>
          <p:cNvPr id="13" name="Rectangle 2"/>
          <p:cNvSpPr>
            <a:spLocks noGrp="1"/>
          </p:cNvSpPr>
          <p:nvPr>
            <p:ph idx="11" hasCustomPrompt="1"/>
          </p:nvPr>
        </p:nvSpPr>
        <p:spPr>
          <a:xfrm>
            <a:off x="5004048" y="1552306"/>
            <a:ext cx="3672408" cy="5045046"/>
          </a:xfrm>
        </p:spPr>
        <p:txBody>
          <a:bodyPr/>
          <a:lstStyle>
            <a:lvl1pPr marL="285750" indent="-285750">
              <a:buFont typeface="Arial" panose="020B0604020202020204" pitchFamily="34" charset="0"/>
              <a:buChar char="•"/>
              <a:defRPr sz="1800" baseline="0">
                <a:latin typeface="+mn-lt"/>
              </a:defRPr>
            </a:lvl1pPr>
          </a:lstStyle>
          <a:p>
            <a:pPr lvl="0"/>
            <a:r>
              <a:rPr lang="en-US" dirty="0" smtClean="0"/>
              <a:t>Step 1</a:t>
            </a:r>
          </a:p>
          <a:p>
            <a:pPr lvl="0"/>
            <a:r>
              <a:rPr lang="en-US" dirty="0" smtClean="0"/>
              <a:t>Step 2</a:t>
            </a:r>
          </a:p>
          <a:p>
            <a:pPr lvl="0"/>
            <a:r>
              <a:rPr lang="en-US" dirty="0" smtClean="0"/>
              <a:t>Step 3</a:t>
            </a:r>
          </a:p>
          <a:p>
            <a:pPr lvl="0"/>
            <a:endParaRPr lang="en-US" dirty="0" smtClean="0"/>
          </a:p>
        </p:txBody>
      </p:sp>
      <p:sp>
        <p:nvSpPr>
          <p:cNvPr id="14" name="TextBox 13"/>
          <p:cNvSpPr txBox="1"/>
          <p:nvPr userDrawn="1"/>
        </p:nvSpPr>
        <p:spPr>
          <a:xfrm>
            <a:off x="5004049" y="908720"/>
            <a:ext cx="3619577" cy="332399"/>
          </a:xfrm>
          <a:prstGeom prst="rect">
            <a:avLst/>
          </a:prstGeom>
          <a:noFill/>
        </p:spPr>
        <p:txBody>
          <a:bodyPr wrap="square" lIns="0" tIns="0" rIns="0" bIns="0" rtlCol="0">
            <a:noAutofit/>
          </a:bodyPr>
          <a:lstStyle/>
          <a:p>
            <a:r>
              <a:rPr lang="en-AU" dirty="0" smtClean="0">
                <a:solidFill>
                  <a:schemeClr val="accent1"/>
                </a:solidFill>
                <a:latin typeface="+mj-lt"/>
              </a:rPr>
              <a:t>Next steps:</a:t>
            </a:r>
            <a:endParaRPr lang="en-AU" dirty="0">
              <a:solidFill>
                <a:schemeClr val="accent1"/>
              </a:solidFill>
              <a:latin typeface="+mj-lt"/>
            </a:endParaRPr>
          </a:p>
        </p:txBody>
      </p:sp>
      <p:cxnSp>
        <p:nvCxnSpPr>
          <p:cNvPr id="7" name="Straight Connector 6"/>
          <p:cNvCxnSpPr/>
          <p:nvPr userDrawn="1"/>
        </p:nvCxnSpPr>
        <p:spPr>
          <a:xfrm>
            <a:off x="4563374" y="908720"/>
            <a:ext cx="0" cy="568863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611560" y="-27384"/>
            <a:ext cx="7992888" cy="550192"/>
          </a:xfrm>
        </p:spPr>
        <p:txBody>
          <a:bodyPr/>
          <a:lstStyle>
            <a:lvl1pPr>
              <a:defRPr>
                <a:solidFill>
                  <a:schemeClr val="bg1"/>
                </a:solidFill>
              </a:defRPr>
            </a:lvl1pPr>
          </a:lstStyle>
          <a:p>
            <a:r>
              <a:rPr lang="en-US" smtClean="0"/>
              <a:t>Click to edit Master title style</a:t>
            </a:r>
            <a:endParaRPr lang="en-AU" dirty="0"/>
          </a:p>
        </p:txBody>
      </p:sp>
    </p:spTree>
    <p:extLst>
      <p:ext uri="{BB962C8B-B14F-4D97-AF65-F5344CB8AC3E}">
        <p14:creationId xmlns:p14="http://schemas.microsoft.com/office/powerpoint/2010/main" val="30340520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_content2">
    <p:bg>
      <p:bgPr>
        <a:solidFill>
          <a:schemeClr val="bg1"/>
        </a:solidFill>
        <a:effectLst/>
      </p:bgPr>
    </p:bg>
    <p:spTree>
      <p:nvGrpSpPr>
        <p:cNvPr id="1" name=""/>
        <p:cNvGrpSpPr/>
        <p:nvPr/>
      </p:nvGrpSpPr>
      <p:grpSpPr>
        <a:xfrm>
          <a:off x="0" y="0"/>
          <a:ext cx="0" cy="0"/>
          <a:chOff x="0" y="0"/>
          <a:chExt cx="0" cy="0"/>
        </a:xfrm>
      </p:grpSpPr>
      <p:sp>
        <p:nvSpPr>
          <p:cNvPr id="14" name="Rectangle 2"/>
          <p:cNvSpPr>
            <a:spLocks noGrp="1"/>
          </p:cNvSpPr>
          <p:nvPr>
            <p:ph idx="10"/>
          </p:nvPr>
        </p:nvSpPr>
        <p:spPr>
          <a:xfrm>
            <a:off x="611560" y="2564905"/>
            <a:ext cx="7560843" cy="3744416"/>
          </a:xfrm>
        </p:spPr>
        <p:txBody>
          <a:bodyPr/>
          <a:lstStyle>
            <a:lvl1pPr>
              <a:defRPr baseline="0">
                <a:solidFill>
                  <a:schemeClr val="accent6"/>
                </a:solidFill>
              </a:defRPr>
            </a:lvl1pPr>
          </a:lstStyle>
          <a:p>
            <a:pPr lvl="0"/>
            <a:r>
              <a:rPr lang="en-US" smtClean="0"/>
              <a:t>Edit Master text styles</a:t>
            </a:r>
          </a:p>
        </p:txBody>
      </p:sp>
      <p:sp>
        <p:nvSpPr>
          <p:cNvPr id="7" name="Rectangle 6"/>
          <p:cNvSpPr/>
          <p:nvPr userDrawn="1"/>
        </p:nvSpPr>
        <p:spPr>
          <a:xfrm>
            <a:off x="0" y="0"/>
            <a:ext cx="9144000" cy="6410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itle Placeholder 1"/>
          <p:cNvSpPr txBox="1">
            <a:spLocks/>
          </p:cNvSpPr>
          <p:nvPr userDrawn="1"/>
        </p:nvSpPr>
        <p:spPr>
          <a:xfrm>
            <a:off x="611560" y="379727"/>
            <a:ext cx="7999040" cy="811560"/>
          </a:xfrm>
          <a:prstGeom prst="rect">
            <a:avLst/>
          </a:prstGeom>
        </p:spPr>
        <p:txBody>
          <a:bodyPr vert="horz" lIns="0" tIns="0" rIns="0" bIns="0" rtlCol="0" anchor="b" anchorCtr="0">
            <a:noAutofit/>
          </a:bodyPr>
          <a:lstStyle>
            <a:lvl1pPr algn="l" rtl="0" eaLnBrk="1" latinLnBrk="0" hangingPunct="1">
              <a:spcBef>
                <a:spcPct val="0"/>
              </a:spcBef>
              <a:buNone/>
              <a:defRPr sz="2800" kern="1200" spc="-100" baseline="0">
                <a:solidFill>
                  <a:schemeClr val="accent2"/>
                </a:solidFill>
                <a:latin typeface="Swis721 BdRnd BT" panose="020F0704020202020204" pitchFamily="34" charset="0"/>
                <a:ea typeface="+mj-ea"/>
                <a:cs typeface="+mj-cs"/>
              </a:defRPr>
            </a:lvl1pPr>
          </a:lstStyle>
          <a:p>
            <a:r>
              <a:rPr lang="en-US" sz="2400" spc="0" baseline="0" dirty="0" smtClean="0">
                <a:solidFill>
                  <a:schemeClr val="accent1"/>
                </a:solidFill>
                <a:latin typeface="+mn-lt"/>
              </a:rPr>
              <a:t>Click to edit Master title style</a:t>
            </a:r>
            <a:endParaRPr lang="en-US" sz="2400" spc="0" baseline="0" dirty="0">
              <a:solidFill>
                <a:schemeClr val="accent1"/>
              </a:solidFill>
              <a:latin typeface="+mn-lt"/>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120333"/>
            <a:ext cx="1008112" cy="400428"/>
          </a:xfrm>
          <a:prstGeom prst="rect">
            <a:avLst/>
          </a:prstGeom>
        </p:spPr>
      </p:pic>
    </p:spTree>
    <p:extLst>
      <p:ext uri="{BB962C8B-B14F-4D97-AF65-F5344CB8AC3E}">
        <p14:creationId xmlns:p14="http://schemas.microsoft.com/office/powerpoint/2010/main" val="85132206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3_content2">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410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120333"/>
            <a:ext cx="1008112" cy="400428"/>
          </a:xfrm>
          <a:prstGeom prst="rect">
            <a:avLst/>
          </a:prstGeom>
        </p:spPr>
      </p:pic>
    </p:spTree>
    <p:extLst>
      <p:ext uri="{BB962C8B-B14F-4D97-AF65-F5344CB8AC3E}">
        <p14:creationId xmlns:p14="http://schemas.microsoft.com/office/powerpoint/2010/main" val="57391619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4_content2">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46665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riefing slide">
    <p:spTree>
      <p:nvGrpSpPr>
        <p:cNvPr id="1" name=""/>
        <p:cNvGrpSpPr/>
        <p:nvPr/>
      </p:nvGrpSpPr>
      <p:grpSpPr>
        <a:xfrm>
          <a:off x="0" y="0"/>
          <a:ext cx="0" cy="0"/>
          <a:chOff x="0" y="0"/>
          <a:chExt cx="0" cy="0"/>
        </a:xfrm>
      </p:grpSpPr>
      <p:sp>
        <p:nvSpPr>
          <p:cNvPr id="19" name="Rectangle 18"/>
          <p:cNvSpPr/>
          <p:nvPr userDrawn="1"/>
        </p:nvSpPr>
        <p:spPr>
          <a:xfrm>
            <a:off x="0" y="-129641"/>
            <a:ext cx="9252520" cy="77768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userDrawn="1"/>
        </p:nvSpPr>
        <p:spPr>
          <a:xfrm>
            <a:off x="0" y="647268"/>
            <a:ext cx="4788024" cy="777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2"/>
          <p:cNvSpPr>
            <a:spLocks noGrp="1"/>
          </p:cNvSpPr>
          <p:nvPr>
            <p:ph idx="1" hasCustomPrompt="1"/>
          </p:nvPr>
        </p:nvSpPr>
        <p:spPr>
          <a:xfrm>
            <a:off x="630736" y="1552306"/>
            <a:ext cx="3600400" cy="5045046"/>
          </a:xfrm>
        </p:spPr>
        <p:txBody>
          <a:bodyPr/>
          <a:lstStyle>
            <a:lvl1pPr marL="285750" indent="-285750">
              <a:buFont typeface="Arial" panose="020B0604020202020204" pitchFamily="34" charset="0"/>
              <a:buChar char="•"/>
              <a:defRPr sz="1800">
                <a:latin typeface="+mn-lt"/>
              </a:defRPr>
            </a:lvl1pPr>
          </a:lstStyle>
          <a:p>
            <a:pPr lvl="0"/>
            <a:r>
              <a:rPr lang="en-US" dirty="0" smtClean="0"/>
              <a:t>Issue 1</a:t>
            </a:r>
          </a:p>
          <a:p>
            <a:pPr lvl="0"/>
            <a:r>
              <a:rPr lang="en-US" dirty="0" smtClean="0"/>
              <a:t>Issue 2</a:t>
            </a:r>
          </a:p>
          <a:p>
            <a:pPr lvl="0"/>
            <a:r>
              <a:rPr lang="en-US" dirty="0" smtClean="0"/>
              <a:t>Issue 3</a:t>
            </a:r>
          </a:p>
          <a:p>
            <a:pPr lvl="0"/>
            <a:endParaRPr lang="en-US" dirty="0" smtClean="0"/>
          </a:p>
        </p:txBody>
      </p:sp>
      <p:sp>
        <p:nvSpPr>
          <p:cNvPr id="13" name="TextBox 12"/>
          <p:cNvSpPr txBox="1"/>
          <p:nvPr userDrawn="1"/>
        </p:nvSpPr>
        <p:spPr>
          <a:xfrm>
            <a:off x="611560" y="936361"/>
            <a:ext cx="3619577" cy="332399"/>
          </a:xfrm>
          <a:prstGeom prst="rect">
            <a:avLst/>
          </a:prstGeom>
          <a:noFill/>
        </p:spPr>
        <p:txBody>
          <a:bodyPr wrap="square" lIns="0" tIns="0" rIns="0" bIns="0" rtlCol="0">
            <a:noAutofit/>
          </a:bodyPr>
          <a:lstStyle/>
          <a:p>
            <a:r>
              <a:rPr lang="en-AU" b="0" baseline="0" dirty="0" smtClean="0">
                <a:solidFill>
                  <a:schemeClr val="accent6"/>
                </a:solidFill>
                <a:latin typeface="+mj-lt"/>
              </a:rPr>
              <a:t>Issues:</a:t>
            </a:r>
            <a:endParaRPr lang="en-AU" b="0" baseline="0" dirty="0">
              <a:solidFill>
                <a:schemeClr val="accent6"/>
              </a:solidFill>
              <a:latin typeface="+mj-lt"/>
            </a:endParaRPr>
          </a:p>
        </p:txBody>
      </p:sp>
      <p:sp>
        <p:nvSpPr>
          <p:cNvPr id="6" name="Rectangle 5"/>
          <p:cNvSpPr/>
          <p:nvPr userDrawn="1"/>
        </p:nvSpPr>
        <p:spPr>
          <a:xfrm>
            <a:off x="4716016" y="647269"/>
            <a:ext cx="4427984" cy="62356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2"/>
          <p:cNvSpPr>
            <a:spLocks noGrp="1"/>
          </p:cNvSpPr>
          <p:nvPr>
            <p:ph idx="11" hasCustomPrompt="1"/>
          </p:nvPr>
        </p:nvSpPr>
        <p:spPr>
          <a:xfrm>
            <a:off x="5004048" y="1552306"/>
            <a:ext cx="3672408" cy="5045046"/>
          </a:xfrm>
        </p:spPr>
        <p:txBody>
          <a:bodyPr/>
          <a:lstStyle>
            <a:lvl1pPr marL="285750" indent="-285750">
              <a:buFont typeface="Arial" panose="020B0604020202020204" pitchFamily="34" charset="0"/>
              <a:buChar char="•"/>
              <a:defRPr sz="1800" baseline="0">
                <a:latin typeface="+mn-lt"/>
              </a:defRPr>
            </a:lvl1pPr>
          </a:lstStyle>
          <a:p>
            <a:pPr lvl="0"/>
            <a:r>
              <a:rPr lang="en-US" dirty="0" smtClean="0"/>
              <a:t>Step 1</a:t>
            </a:r>
          </a:p>
          <a:p>
            <a:pPr lvl="0"/>
            <a:r>
              <a:rPr lang="en-US" dirty="0" smtClean="0"/>
              <a:t>Step 2</a:t>
            </a:r>
          </a:p>
          <a:p>
            <a:pPr lvl="0"/>
            <a:r>
              <a:rPr lang="en-US" dirty="0" smtClean="0"/>
              <a:t>Step 3</a:t>
            </a:r>
          </a:p>
          <a:p>
            <a:pPr lvl="0"/>
            <a:endParaRPr lang="en-US" dirty="0" smtClean="0"/>
          </a:p>
        </p:txBody>
      </p:sp>
      <p:sp>
        <p:nvSpPr>
          <p:cNvPr id="15" name="TextBox 14"/>
          <p:cNvSpPr txBox="1"/>
          <p:nvPr userDrawn="1"/>
        </p:nvSpPr>
        <p:spPr>
          <a:xfrm>
            <a:off x="5004049" y="908720"/>
            <a:ext cx="3619577" cy="332399"/>
          </a:xfrm>
          <a:prstGeom prst="rect">
            <a:avLst/>
          </a:prstGeom>
          <a:noFill/>
        </p:spPr>
        <p:txBody>
          <a:bodyPr wrap="square" lIns="0" tIns="0" rIns="0" bIns="0" rtlCol="0">
            <a:noAutofit/>
          </a:bodyPr>
          <a:lstStyle/>
          <a:p>
            <a:r>
              <a:rPr lang="en-AU" dirty="0" smtClean="0">
                <a:solidFill>
                  <a:schemeClr val="accent6"/>
                </a:solidFill>
                <a:latin typeface="+mj-lt"/>
              </a:rPr>
              <a:t>Next steps:</a:t>
            </a:r>
            <a:endParaRPr lang="en-AU" dirty="0">
              <a:solidFill>
                <a:schemeClr val="accent6"/>
              </a:solidFill>
              <a:latin typeface="+mj-lt"/>
            </a:endParaRPr>
          </a:p>
        </p:txBody>
      </p:sp>
      <p:sp>
        <p:nvSpPr>
          <p:cNvPr id="2" name="Title 1"/>
          <p:cNvSpPr>
            <a:spLocks noGrp="1"/>
          </p:cNvSpPr>
          <p:nvPr>
            <p:ph type="title"/>
          </p:nvPr>
        </p:nvSpPr>
        <p:spPr>
          <a:xfrm>
            <a:off x="611560" y="-27384"/>
            <a:ext cx="7992888" cy="550192"/>
          </a:xfrm>
        </p:spPr>
        <p:txBody>
          <a:bodyPr/>
          <a:lstStyle>
            <a:lvl1pPr>
              <a:defRPr>
                <a:solidFill>
                  <a:schemeClr val="bg1"/>
                </a:solidFill>
              </a:defRPr>
            </a:lvl1pPr>
          </a:lstStyle>
          <a:p>
            <a:r>
              <a:rPr lang="en-US" smtClean="0"/>
              <a:t>Click to edit Master title style</a:t>
            </a:r>
            <a:endParaRPr lang="en-AU" dirty="0"/>
          </a:p>
        </p:txBody>
      </p:sp>
    </p:spTree>
    <p:extLst>
      <p:ext uri="{BB962C8B-B14F-4D97-AF65-F5344CB8AC3E}">
        <p14:creationId xmlns:p14="http://schemas.microsoft.com/office/powerpoint/2010/main" val="305398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AU" dirty="0"/>
          </a:p>
        </p:txBody>
      </p:sp>
    </p:spTree>
    <p:extLst>
      <p:ext uri="{BB962C8B-B14F-4D97-AF65-F5344CB8AC3E}">
        <p14:creationId xmlns:p14="http://schemas.microsoft.com/office/powerpoint/2010/main" val="17095158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Title 11"/>
          <p:cNvSpPr>
            <a:spLocks noGrp="1"/>
          </p:cNvSpPr>
          <p:nvPr>
            <p:ph type="ctrTitle" hasCustomPrompt="1"/>
          </p:nvPr>
        </p:nvSpPr>
        <p:spPr>
          <a:xfrm>
            <a:off x="971600" y="4553961"/>
            <a:ext cx="7713676" cy="776050"/>
          </a:xfrm>
          <a:noFill/>
        </p:spPr>
        <p:txBody>
          <a:bodyPr anchor="b" anchorCtr="0">
            <a:normAutofit/>
          </a:bodyPr>
          <a:lstStyle>
            <a:lvl1pPr algn="l">
              <a:lnSpc>
                <a:spcPct val="90000"/>
              </a:lnSpc>
              <a:spcBef>
                <a:spcPts val="0"/>
              </a:spcBef>
              <a:spcAft>
                <a:spcPts val="0"/>
              </a:spcAft>
              <a:defRPr sz="2800" kern="100" baseline="0">
                <a:solidFill>
                  <a:schemeClr val="accent1"/>
                </a:solidFill>
                <a:latin typeface="+mn-lt"/>
              </a:defRPr>
            </a:lvl1pPr>
          </a:lstStyle>
          <a:p>
            <a:r>
              <a:rPr lang="en-US" dirty="0" smtClean="0"/>
              <a:t>Click to edit master title style</a:t>
            </a:r>
            <a:endParaRPr lang="en-US" dirty="0"/>
          </a:p>
        </p:txBody>
      </p:sp>
      <p:sp>
        <p:nvSpPr>
          <p:cNvPr id="20" name="Rectangle 19"/>
          <p:cNvSpPr/>
          <p:nvPr userDrawn="1"/>
        </p:nvSpPr>
        <p:spPr>
          <a:xfrm>
            <a:off x="0" y="0"/>
            <a:ext cx="9144000" cy="6410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Picture Placeholder 3"/>
          <p:cNvSpPr>
            <a:spLocks noGrp="1"/>
          </p:cNvSpPr>
          <p:nvPr>
            <p:ph type="pic" sz="quarter" idx="10"/>
          </p:nvPr>
        </p:nvSpPr>
        <p:spPr>
          <a:xfrm>
            <a:off x="0" y="641986"/>
            <a:ext cx="9144000" cy="3823334"/>
          </a:xfrm>
          <a:solidFill>
            <a:schemeClr val="bg1">
              <a:lumMod val="85000"/>
            </a:schemeClr>
          </a:solidFill>
        </p:spPr>
        <p:txBody>
          <a:bodyPr/>
          <a:lstStyle/>
          <a:p>
            <a:r>
              <a:rPr lang="en-US" smtClean="0"/>
              <a:t>Click icon to add picture</a:t>
            </a:r>
            <a:endParaRPr lang="en-AU"/>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120333"/>
            <a:ext cx="1008112" cy="400428"/>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3" y="1"/>
            <a:ext cx="4572001" cy="687714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itle 11"/>
          <p:cNvSpPr>
            <a:spLocks noGrp="1"/>
          </p:cNvSpPr>
          <p:nvPr>
            <p:ph type="ctrTitle" hasCustomPrompt="1"/>
          </p:nvPr>
        </p:nvSpPr>
        <p:spPr>
          <a:xfrm>
            <a:off x="971602" y="1628800"/>
            <a:ext cx="3384377" cy="1080120"/>
          </a:xfrm>
          <a:noFill/>
        </p:spPr>
        <p:txBody>
          <a:bodyPr anchor="b" anchorCtr="0">
            <a:normAutofit/>
          </a:bodyPr>
          <a:lstStyle>
            <a:lvl1pPr algn="l">
              <a:lnSpc>
                <a:spcPct val="90000"/>
              </a:lnSpc>
              <a:spcBef>
                <a:spcPts val="0"/>
              </a:spcBef>
              <a:spcAft>
                <a:spcPts val="0"/>
              </a:spcAft>
              <a:defRPr sz="2800" kern="100" baseline="0">
                <a:solidFill>
                  <a:schemeClr val="bg1"/>
                </a:solidFill>
                <a:latin typeface="+mn-lt"/>
              </a:defRPr>
            </a:lvl1pPr>
          </a:lstStyle>
          <a:p>
            <a:r>
              <a:rPr lang="en-US" dirty="0" smtClean="0"/>
              <a:t>Click to edit master title style</a:t>
            </a:r>
            <a:endParaRPr lang="en-US" dirty="0"/>
          </a:p>
        </p:txBody>
      </p:sp>
      <p:sp>
        <p:nvSpPr>
          <p:cNvPr id="5" name="Picture Placeholder 4"/>
          <p:cNvSpPr>
            <a:spLocks noGrp="1"/>
          </p:cNvSpPr>
          <p:nvPr>
            <p:ph type="pic" sz="quarter" idx="10"/>
          </p:nvPr>
        </p:nvSpPr>
        <p:spPr>
          <a:xfrm>
            <a:off x="4572000" y="0"/>
            <a:ext cx="4572000" cy="6858000"/>
          </a:xfrm>
          <a:solidFill>
            <a:schemeClr val="bg1">
              <a:lumMod val="85000"/>
            </a:schemeClr>
          </a:solidFill>
        </p:spPr>
        <p:txBody>
          <a:bodyPr/>
          <a:lstStyle/>
          <a:p>
            <a:r>
              <a:rPr lang="en-US" smtClean="0"/>
              <a:t>Click icon to add picture</a:t>
            </a:r>
            <a:endParaRPr lang="en-AU"/>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1600" y="404664"/>
            <a:ext cx="1008112" cy="400428"/>
          </a:xfrm>
          <a:prstGeom prst="rect">
            <a:avLst/>
          </a:prstGeom>
        </p:spPr>
      </p:pic>
    </p:spTree>
    <p:extLst>
      <p:ext uri="{BB962C8B-B14F-4D97-AF65-F5344CB8AC3E}">
        <p14:creationId xmlns:p14="http://schemas.microsoft.com/office/powerpoint/2010/main" val="29166197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p:cNvSpPr/>
          <p:nvPr userDrawn="1"/>
        </p:nvSpPr>
        <p:spPr>
          <a:xfrm>
            <a:off x="0" y="1"/>
            <a:ext cx="9144000" cy="4149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p:cNvPicPr>
            <a:picLocks noChangeAspect="1"/>
          </p:cNvPicPr>
          <p:nvPr userDrawn="1"/>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b="51002"/>
          <a:stretch/>
        </p:blipFill>
        <p:spPr>
          <a:xfrm>
            <a:off x="-36512" y="0"/>
            <a:ext cx="9180512" cy="4425352"/>
          </a:xfrm>
          <a:prstGeom prst="rect">
            <a:avLst/>
          </a:prstGeom>
        </p:spPr>
      </p:pic>
      <p:sp>
        <p:nvSpPr>
          <p:cNvPr id="12" name="Title 11"/>
          <p:cNvSpPr>
            <a:spLocks noGrp="1"/>
          </p:cNvSpPr>
          <p:nvPr>
            <p:ph type="ctrTitle" hasCustomPrompt="1"/>
          </p:nvPr>
        </p:nvSpPr>
        <p:spPr>
          <a:xfrm>
            <a:off x="921946" y="4725144"/>
            <a:ext cx="4658166" cy="648072"/>
          </a:xfrm>
          <a:noFill/>
        </p:spPr>
        <p:txBody>
          <a:bodyPr anchor="b" anchorCtr="0">
            <a:normAutofit/>
          </a:bodyPr>
          <a:lstStyle>
            <a:lvl1pPr algn="l">
              <a:lnSpc>
                <a:spcPct val="90000"/>
              </a:lnSpc>
              <a:spcBef>
                <a:spcPts val="0"/>
              </a:spcBef>
              <a:spcAft>
                <a:spcPts val="0"/>
              </a:spcAft>
              <a:defRPr sz="2800" kern="100" baseline="0">
                <a:solidFill>
                  <a:schemeClr val="accent3"/>
                </a:solidFill>
                <a:latin typeface="+mn-lt"/>
              </a:defRPr>
            </a:lvl1pPr>
          </a:lstStyle>
          <a:p>
            <a:r>
              <a:rPr lang="en-US" dirty="0" smtClean="0"/>
              <a:t>Click to edit master title style</a:t>
            </a:r>
            <a:endParaRPr lang="en-US" dirty="0"/>
          </a:p>
        </p:txBody>
      </p:sp>
      <p:sp>
        <p:nvSpPr>
          <p:cNvPr id="9" name="Date Placeholder 3"/>
          <p:cNvSpPr>
            <a:spLocks noGrp="1"/>
          </p:cNvSpPr>
          <p:nvPr>
            <p:ph type="dt" sz="half" idx="2"/>
          </p:nvPr>
        </p:nvSpPr>
        <p:spPr>
          <a:xfrm>
            <a:off x="971600" y="6237313"/>
            <a:ext cx="2133600" cy="365125"/>
          </a:xfrm>
          <a:prstGeom prst="rect">
            <a:avLst/>
          </a:prstGeom>
        </p:spPr>
        <p:txBody>
          <a:bodyPr vert="horz" lIns="0" tIns="0" rIns="0" bIns="0" rtlCol="0" anchor="b" anchorCtr="0"/>
          <a:lstStyle>
            <a:lvl1pPr algn="l">
              <a:defRPr sz="1000" spc="-50" baseline="0">
                <a:solidFill>
                  <a:schemeClr val="accent5"/>
                </a:solidFill>
                <a:latin typeface="Swis721 BdRnd BT" panose="020F0704020202020204" pitchFamily="34" charset="0"/>
              </a:defRPr>
            </a:lvl1pPr>
          </a:lstStyle>
          <a:p>
            <a:r>
              <a:rPr lang="en-US" dirty="0" smtClean="0"/>
              <a:t>9 February 2018</a:t>
            </a:r>
            <a:endParaRPr lang="en-US" dirty="0"/>
          </a:p>
        </p:txBody>
      </p:sp>
      <p:sp>
        <p:nvSpPr>
          <p:cNvPr id="10" name="Rectangle 9"/>
          <p:cNvSpPr/>
          <p:nvPr userDrawn="1"/>
        </p:nvSpPr>
        <p:spPr>
          <a:xfrm>
            <a:off x="-26640" y="6216905"/>
            <a:ext cx="9144000" cy="6410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99592" y="6337238"/>
            <a:ext cx="1008112" cy="400428"/>
          </a:xfrm>
          <a:prstGeom prst="rect">
            <a:avLst/>
          </a:prstGeom>
        </p:spPr>
      </p:pic>
    </p:spTree>
    <p:extLst>
      <p:ext uri="{BB962C8B-B14F-4D97-AF65-F5344CB8AC3E}">
        <p14:creationId xmlns:p14="http://schemas.microsoft.com/office/powerpoint/2010/main" val="73626539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Rectangle 2"/>
          <p:cNvSpPr/>
          <p:nvPr userDrawn="1"/>
        </p:nvSpPr>
        <p:spPr>
          <a:xfrm>
            <a:off x="0" y="1"/>
            <a:ext cx="9144000" cy="414908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1"/>
          <p:cNvSpPr/>
          <p:nvPr userDrawn="1"/>
        </p:nvSpPr>
        <p:spPr>
          <a:xfrm>
            <a:off x="-36512" y="-113793"/>
            <a:ext cx="985098" cy="33699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p:cNvSpPr/>
          <p:nvPr userDrawn="1"/>
        </p:nvSpPr>
        <p:spPr>
          <a:xfrm>
            <a:off x="-36512" y="-286613"/>
            <a:ext cx="9180512" cy="9277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Title 11"/>
          <p:cNvSpPr>
            <a:spLocks noGrp="1"/>
          </p:cNvSpPr>
          <p:nvPr>
            <p:ph type="ctrTitle" hasCustomPrompt="1"/>
          </p:nvPr>
        </p:nvSpPr>
        <p:spPr>
          <a:xfrm>
            <a:off x="971600" y="4553961"/>
            <a:ext cx="7713676" cy="776050"/>
          </a:xfrm>
          <a:noFill/>
        </p:spPr>
        <p:txBody>
          <a:bodyPr anchor="b" anchorCtr="0">
            <a:normAutofit/>
          </a:bodyPr>
          <a:lstStyle>
            <a:lvl1pPr algn="l">
              <a:lnSpc>
                <a:spcPct val="90000"/>
              </a:lnSpc>
              <a:spcBef>
                <a:spcPts val="0"/>
              </a:spcBef>
              <a:spcAft>
                <a:spcPts val="0"/>
              </a:spcAft>
              <a:defRPr sz="2800" kern="100" baseline="0">
                <a:solidFill>
                  <a:schemeClr val="accent1"/>
                </a:solidFill>
                <a:latin typeface="+mn-lt"/>
              </a:defRPr>
            </a:lvl1pPr>
          </a:lstStyle>
          <a:p>
            <a:r>
              <a:rPr lang="en-US" dirty="0" smtClean="0"/>
              <a:t>Click to edit master title style</a:t>
            </a:r>
            <a:endParaRPr lang="en-US" dirty="0"/>
          </a:p>
        </p:txBody>
      </p:sp>
      <p:sp>
        <p:nvSpPr>
          <p:cNvPr id="15" name="Rectangle 14"/>
          <p:cNvSpPr/>
          <p:nvPr userDrawn="1"/>
        </p:nvSpPr>
        <p:spPr>
          <a:xfrm>
            <a:off x="-36512" y="3083361"/>
            <a:ext cx="985098" cy="10657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1657" y="113076"/>
            <a:ext cx="1008112" cy="400428"/>
          </a:xfrm>
          <a:prstGeom prst="rect">
            <a:avLst/>
          </a:prstGeom>
        </p:spPr>
      </p:pic>
    </p:spTree>
    <p:extLst>
      <p:ext uri="{BB962C8B-B14F-4D97-AF65-F5344CB8AC3E}">
        <p14:creationId xmlns:p14="http://schemas.microsoft.com/office/powerpoint/2010/main" val="13029080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 Content1">
    <p:spTree>
      <p:nvGrpSpPr>
        <p:cNvPr id="1" name=""/>
        <p:cNvGrpSpPr/>
        <p:nvPr/>
      </p:nvGrpSpPr>
      <p:grpSpPr>
        <a:xfrm>
          <a:off x="0" y="0"/>
          <a:ext cx="0" cy="0"/>
          <a:chOff x="0" y="0"/>
          <a:chExt cx="0" cy="0"/>
        </a:xfrm>
      </p:grpSpPr>
      <p:sp>
        <p:nvSpPr>
          <p:cNvPr id="3" name="Rectangle 2"/>
          <p:cNvSpPr>
            <a:spLocks noGrp="1"/>
          </p:cNvSpPr>
          <p:nvPr>
            <p:ph idx="1"/>
          </p:nvPr>
        </p:nvSpPr>
        <p:spPr/>
        <p:txBody>
          <a:bodyPr/>
          <a:lstStyle>
            <a:lvl1pPr>
              <a:defRPr baseline="0">
                <a:solidFill>
                  <a:schemeClr val="accent6"/>
                </a:solidFill>
              </a:defRPr>
            </a:lvl1pPr>
          </a:lstStyle>
          <a:p>
            <a:pPr lvl="0"/>
            <a:r>
              <a:rPr lang="en-US" smtClean="0"/>
              <a:t>Edit Master text styles</a:t>
            </a:r>
          </a:p>
        </p:txBody>
      </p:sp>
      <p:sp>
        <p:nvSpPr>
          <p:cNvPr id="4" name="Title Placeholder 1"/>
          <p:cNvSpPr>
            <a:spLocks noGrp="1"/>
          </p:cNvSpPr>
          <p:nvPr>
            <p:ph type="title"/>
          </p:nvPr>
        </p:nvSpPr>
        <p:spPr>
          <a:xfrm>
            <a:off x="611560" y="379727"/>
            <a:ext cx="7999040" cy="811560"/>
          </a:xfrm>
          <a:prstGeom prst="rect">
            <a:avLst/>
          </a:prstGeom>
        </p:spPr>
        <p:txBody>
          <a:bodyPr vert="horz" lIns="0" tIns="0" rIns="0" bIns="0" rtlCol="0" anchor="b" anchorCtr="0">
            <a:noAutofit/>
          </a:bodyPr>
          <a:lstStyle>
            <a:lvl1pPr>
              <a:defRPr spc="0" baseline="0">
                <a:solidFill>
                  <a:schemeClr val="bg1"/>
                </a:solidFill>
                <a:latin typeface="+mn-lt"/>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2">
    <p:bg>
      <p:bgPr>
        <a:solidFill>
          <a:schemeClr val="bg1"/>
        </a:solidFill>
        <a:effectLst/>
      </p:bgPr>
    </p:bg>
    <p:spTree>
      <p:nvGrpSpPr>
        <p:cNvPr id="1" name=""/>
        <p:cNvGrpSpPr/>
        <p:nvPr/>
      </p:nvGrpSpPr>
      <p:grpSpPr>
        <a:xfrm>
          <a:off x="0" y="0"/>
          <a:ext cx="0" cy="0"/>
          <a:chOff x="0" y="0"/>
          <a:chExt cx="0" cy="0"/>
        </a:xfrm>
      </p:grpSpPr>
      <p:sp>
        <p:nvSpPr>
          <p:cNvPr id="14" name="Rectangle 2"/>
          <p:cNvSpPr>
            <a:spLocks noGrp="1"/>
          </p:cNvSpPr>
          <p:nvPr>
            <p:ph idx="10"/>
          </p:nvPr>
        </p:nvSpPr>
        <p:spPr>
          <a:xfrm>
            <a:off x="4139952" y="1772816"/>
            <a:ext cx="4032448" cy="4536504"/>
          </a:xfrm>
        </p:spPr>
        <p:txBody>
          <a:bodyPr/>
          <a:lstStyle>
            <a:lvl1pPr>
              <a:defRPr>
                <a:solidFill>
                  <a:schemeClr val="accent6"/>
                </a:solidFill>
              </a:defRPr>
            </a:lvl1pPr>
          </a:lstStyle>
          <a:p>
            <a:pPr lvl="0"/>
            <a:r>
              <a:rPr lang="en-US" smtClean="0"/>
              <a:t>Edit Master text styles</a:t>
            </a:r>
          </a:p>
        </p:txBody>
      </p:sp>
      <p:sp>
        <p:nvSpPr>
          <p:cNvPr id="19" name="Rectangle 18"/>
          <p:cNvSpPr/>
          <p:nvPr userDrawn="1"/>
        </p:nvSpPr>
        <p:spPr>
          <a:xfrm>
            <a:off x="0" y="0"/>
            <a:ext cx="9144000" cy="6410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itle Placeholder 1"/>
          <p:cNvSpPr txBox="1">
            <a:spLocks/>
          </p:cNvSpPr>
          <p:nvPr userDrawn="1"/>
        </p:nvSpPr>
        <p:spPr>
          <a:xfrm>
            <a:off x="611560" y="379727"/>
            <a:ext cx="7999040" cy="811560"/>
          </a:xfrm>
          <a:prstGeom prst="rect">
            <a:avLst/>
          </a:prstGeom>
        </p:spPr>
        <p:txBody>
          <a:bodyPr vert="horz" lIns="0" tIns="0" rIns="0" bIns="0" rtlCol="0" anchor="b" anchorCtr="0">
            <a:noAutofit/>
          </a:bodyPr>
          <a:lstStyle>
            <a:lvl1pPr algn="l" rtl="0" eaLnBrk="1" latinLnBrk="0" hangingPunct="1">
              <a:spcBef>
                <a:spcPct val="0"/>
              </a:spcBef>
              <a:buNone/>
              <a:defRPr sz="2800" kern="1200" spc="-100" baseline="0">
                <a:solidFill>
                  <a:schemeClr val="accent2"/>
                </a:solidFill>
                <a:latin typeface="Swis721 BdRnd BT" panose="020F0704020202020204" pitchFamily="34" charset="0"/>
                <a:ea typeface="+mj-ea"/>
                <a:cs typeface="+mj-cs"/>
              </a:defRPr>
            </a:lvl1pPr>
          </a:lstStyle>
          <a:p>
            <a:r>
              <a:rPr lang="en-US" sz="2400" spc="0" baseline="0" dirty="0" smtClean="0">
                <a:solidFill>
                  <a:schemeClr val="accent1"/>
                </a:solidFill>
                <a:latin typeface="+mn-lt"/>
              </a:rPr>
              <a:t>Click to edit Master title style</a:t>
            </a:r>
            <a:endParaRPr lang="en-US" sz="2400" spc="0" baseline="0" dirty="0">
              <a:solidFill>
                <a:schemeClr val="accent1"/>
              </a:solidFill>
              <a:latin typeface="+mn-lt"/>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120333"/>
            <a:ext cx="1008112" cy="400428"/>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
            <a:ext cx="9144000" cy="1268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0" y="0"/>
            <a:ext cx="9144000" cy="6410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Placeholder 1"/>
          <p:cNvSpPr>
            <a:spLocks noGrp="1"/>
          </p:cNvSpPr>
          <p:nvPr>
            <p:ph type="title"/>
          </p:nvPr>
        </p:nvSpPr>
        <p:spPr>
          <a:xfrm>
            <a:off x="611560" y="641095"/>
            <a:ext cx="7992888" cy="550192"/>
          </a:xfrm>
          <a:prstGeom prst="rect">
            <a:avLst/>
          </a:prstGeom>
        </p:spPr>
        <p:txBody>
          <a:bodyPr vert="horz" lIns="0" tIns="0" rIns="0" bIns="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11560" y="1700808"/>
            <a:ext cx="7992888" cy="4311808"/>
          </a:xfrm>
          <a:prstGeom prst="rect">
            <a:avLst/>
          </a:prstGeom>
        </p:spPr>
        <p:txBody>
          <a:bodyPr vert="horz" lIns="0" tIns="0" rIns="0" bIns="0" rtlCol="0">
            <a:noAutofit/>
          </a:bodyPr>
          <a:lstStyle/>
          <a:p>
            <a:pPr lvl="0"/>
            <a:r>
              <a:rPr lang="en-US" dirty="0" smtClean="0"/>
              <a:t>Click to edit Master text styles</a:t>
            </a:r>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596336" y="120333"/>
            <a:ext cx="1008112" cy="400428"/>
          </a:xfrm>
          <a:prstGeom prst="rect">
            <a:avLst/>
          </a:prstGeom>
        </p:spPr>
      </p:pic>
    </p:spTree>
  </p:cSld>
  <p:clrMap bg1="lt1" tx1="dk1" bg2="lt2" tx2="dk2" accent1="accent1" accent2="accent2" accent3="accent3" accent4="accent4" accent5="accent5" accent6="accent6" hlink="hlink" folHlink="folHlink"/>
  <p:sldLayoutIdLst>
    <p:sldLayoutId id="2147483658" r:id="rId1"/>
    <p:sldLayoutId id="2147483659" r:id="rId2"/>
    <p:sldLayoutId id="2147483663" r:id="rId3"/>
    <p:sldLayoutId id="2147483649" r:id="rId4"/>
    <p:sldLayoutId id="2147483657" r:id="rId5"/>
    <p:sldLayoutId id="2147483656" r:id="rId6"/>
    <p:sldLayoutId id="2147483661" r:id="rId7"/>
    <p:sldLayoutId id="2147483650" r:id="rId8"/>
    <p:sldLayoutId id="2147483651" r:id="rId9"/>
    <p:sldLayoutId id="2147483660" r:id="rId10"/>
    <p:sldLayoutId id="2147483664" r:id="rId11"/>
    <p:sldLayoutId id="2147483665" r:id="rId12"/>
  </p:sldLayoutIdLst>
  <p:txStyles>
    <p:titleStyle>
      <a:lvl1pPr algn="l" rtl="0" eaLnBrk="1" latinLnBrk="0" hangingPunct="1">
        <a:spcBef>
          <a:spcPct val="0"/>
        </a:spcBef>
        <a:buNone/>
        <a:defRPr sz="2400" kern="1200" spc="0" baseline="0">
          <a:solidFill>
            <a:schemeClr val="bg1"/>
          </a:solidFill>
          <a:latin typeface="Duplicate Soft Regular" pitchFamily="50" charset="0"/>
          <a:ea typeface="+mj-ea"/>
          <a:cs typeface="+mj-cs"/>
        </a:defRPr>
      </a:lvl1pPr>
    </p:titleStyle>
    <p:bodyStyle>
      <a:lvl1pPr marL="0" indent="0" algn="l" rtl="0" eaLnBrk="1" latinLnBrk="0" hangingPunct="1">
        <a:spcBef>
          <a:spcPct val="20000"/>
        </a:spcBef>
        <a:buFont typeface="Arial"/>
        <a:buNone/>
        <a:defRPr sz="1600" kern="1200">
          <a:solidFill>
            <a:schemeClr val="accent5"/>
          </a:solidFill>
          <a:latin typeface="+mn-lt"/>
          <a:ea typeface="+mn-ea"/>
          <a:cs typeface="+mn-cs"/>
        </a:defRPr>
      </a:lvl1pPr>
      <a:lvl2pPr marL="742950" indent="-285750" algn="l" rtl="0" eaLnBrk="1" latinLnBrk="0" hangingPunct="1">
        <a:spcBef>
          <a:spcPct val="20000"/>
        </a:spcBef>
        <a:buFont typeface="Arial"/>
        <a:buChar char="–"/>
        <a:defRPr sz="1600" kern="1200">
          <a:solidFill>
            <a:schemeClr val="accent5"/>
          </a:solidFill>
          <a:latin typeface="+mn-lt"/>
          <a:ea typeface="+mn-ea"/>
          <a:cs typeface="+mn-cs"/>
        </a:defRPr>
      </a:lvl2pPr>
      <a:lvl3pPr marL="1143000" indent="-228600" algn="l" rtl="0" eaLnBrk="1" latinLnBrk="0" hangingPunct="1">
        <a:spcBef>
          <a:spcPct val="20000"/>
        </a:spcBef>
        <a:buFont typeface="Arial"/>
        <a:buChar char="•"/>
        <a:defRPr sz="1600" kern="1200">
          <a:solidFill>
            <a:schemeClr val="accent5"/>
          </a:solidFill>
          <a:latin typeface="+mn-lt"/>
          <a:ea typeface="+mn-ea"/>
          <a:cs typeface="+mn-cs"/>
        </a:defRPr>
      </a:lvl3pPr>
      <a:lvl4pPr marL="1600200" indent="-228600" algn="l" rtl="0" eaLnBrk="1" latinLnBrk="0" hangingPunct="1">
        <a:spcBef>
          <a:spcPct val="20000"/>
        </a:spcBef>
        <a:buFont typeface="Arial"/>
        <a:buChar char="–"/>
        <a:defRPr sz="1600" kern="1200">
          <a:solidFill>
            <a:schemeClr val="accent5"/>
          </a:solidFill>
          <a:latin typeface="+mn-lt"/>
          <a:ea typeface="+mn-ea"/>
          <a:cs typeface="+mn-cs"/>
        </a:defRPr>
      </a:lvl4pPr>
      <a:lvl5pPr marL="2057400" indent="-228600" algn="l" rtl="0" eaLnBrk="1" latinLnBrk="0" hangingPunct="1">
        <a:spcBef>
          <a:spcPct val="20000"/>
        </a:spcBef>
        <a:buFont typeface="Arial"/>
        <a:buChar char="»"/>
        <a:defRPr sz="1600" kern="1200">
          <a:solidFill>
            <a:schemeClr val="accent5"/>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p:cNvSpPr>
          <p:nvPr>
            <p:ph type="ctrTitle"/>
          </p:nvPr>
        </p:nvSpPr>
        <p:spPr/>
        <p:txBody>
          <a:bodyPr/>
          <a:lstStyle/>
          <a:p>
            <a:r>
              <a:rPr lang="en-US" dirty="0" smtClean="0">
                <a:latin typeface="+mn-lt"/>
              </a:rPr>
              <a:t>Early Years Survey 2023</a:t>
            </a:r>
            <a:endParaRPr lang="en-US" dirty="0">
              <a:latin typeface="+mn-lt"/>
            </a:endParaRPr>
          </a:p>
        </p:txBody>
      </p:sp>
      <p:sp>
        <p:nvSpPr>
          <p:cNvPr id="4" name="Rectangle 4"/>
          <p:cNvSpPr txBox="1">
            <a:spLocks/>
          </p:cNvSpPr>
          <p:nvPr/>
        </p:nvSpPr>
        <p:spPr>
          <a:xfrm>
            <a:off x="971603" y="5502831"/>
            <a:ext cx="7724725" cy="597529"/>
          </a:xfrm>
          <a:prstGeom prst="rect">
            <a:avLst/>
          </a:prstGeom>
        </p:spPr>
        <p:txBody>
          <a:bodyPr vert="horz" lIns="0" tIns="0" rIns="0" bIns="0" rtlCol="0">
            <a:noAutofit/>
          </a:bodyPr>
          <a:lstStyle>
            <a:lvl1pPr marL="0" indent="0" algn="l" rtl="0" eaLnBrk="1" latinLnBrk="0" hangingPunct="1">
              <a:spcBef>
                <a:spcPct val="20000"/>
              </a:spcBef>
              <a:buFont typeface="Arial"/>
              <a:buNone/>
              <a:defRPr sz="1600" kern="1200">
                <a:solidFill>
                  <a:schemeClr val="accent5"/>
                </a:solidFill>
                <a:latin typeface="+mn-lt"/>
                <a:ea typeface="+mn-ea"/>
                <a:cs typeface="+mn-cs"/>
              </a:defRPr>
            </a:lvl1pPr>
            <a:lvl2pPr marL="742950" indent="-285750" algn="l" rtl="0" eaLnBrk="1" latinLnBrk="0" hangingPunct="1">
              <a:spcBef>
                <a:spcPct val="20000"/>
              </a:spcBef>
              <a:buFont typeface="Arial"/>
              <a:buChar char="–"/>
              <a:defRPr sz="1600" kern="1200">
                <a:solidFill>
                  <a:schemeClr val="accent5"/>
                </a:solidFill>
                <a:latin typeface="+mn-lt"/>
                <a:ea typeface="+mn-ea"/>
                <a:cs typeface="+mn-cs"/>
              </a:defRPr>
            </a:lvl2pPr>
            <a:lvl3pPr marL="1143000" indent="-228600" algn="l" rtl="0" eaLnBrk="1" latinLnBrk="0" hangingPunct="1">
              <a:spcBef>
                <a:spcPct val="20000"/>
              </a:spcBef>
              <a:buFont typeface="Arial"/>
              <a:buChar char="•"/>
              <a:defRPr sz="1600" kern="1200">
                <a:solidFill>
                  <a:schemeClr val="accent5"/>
                </a:solidFill>
                <a:latin typeface="+mn-lt"/>
                <a:ea typeface="+mn-ea"/>
                <a:cs typeface="+mn-cs"/>
              </a:defRPr>
            </a:lvl3pPr>
            <a:lvl4pPr marL="1600200" indent="-228600" algn="l" rtl="0" eaLnBrk="1" latinLnBrk="0" hangingPunct="1">
              <a:spcBef>
                <a:spcPct val="20000"/>
              </a:spcBef>
              <a:buFont typeface="Arial"/>
              <a:buChar char="–"/>
              <a:defRPr sz="1600" kern="1200">
                <a:solidFill>
                  <a:schemeClr val="accent5"/>
                </a:solidFill>
                <a:latin typeface="+mn-lt"/>
                <a:ea typeface="+mn-ea"/>
                <a:cs typeface="+mn-cs"/>
              </a:defRPr>
            </a:lvl4pPr>
            <a:lvl5pPr marL="2057400" indent="-228600" algn="l" rtl="0" eaLnBrk="1" latinLnBrk="0" hangingPunct="1">
              <a:spcBef>
                <a:spcPct val="20000"/>
              </a:spcBef>
              <a:buFont typeface="Arial"/>
              <a:buChar char="»"/>
              <a:defRPr sz="1600" kern="1200">
                <a:solidFill>
                  <a:schemeClr val="accent5"/>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Results</a:t>
            </a:r>
            <a:endParaRPr lang="en-US" dirty="0"/>
          </a:p>
        </p:txBody>
      </p:sp>
    </p:spTree>
    <p:extLst>
      <p:ext uri="{BB962C8B-B14F-4D97-AF65-F5344CB8AC3E}">
        <p14:creationId xmlns:p14="http://schemas.microsoft.com/office/powerpoint/2010/main" val="4013266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700808"/>
            <a:ext cx="7992888" cy="2304256"/>
          </a:xfrm>
        </p:spPr>
        <p:txBody>
          <a:bodyPr/>
          <a:lstStyle/>
          <a:p>
            <a:r>
              <a:rPr lang="en-AU" dirty="0"/>
              <a:t>The top 5 topic that parents expressed interest in attending </a:t>
            </a:r>
            <a:r>
              <a:rPr lang="en-AU" dirty="0" smtClean="0"/>
              <a:t>were:</a:t>
            </a:r>
            <a:endParaRPr lang="en-AU" sz="1800" dirty="0"/>
          </a:p>
          <a:p>
            <a:pPr marL="800100" lvl="1" indent="-342900" fontAlgn="ctr">
              <a:buFont typeface="+mj-lt"/>
              <a:buAutoNum type="arabicPeriod"/>
            </a:pPr>
            <a:r>
              <a:rPr lang="en-AU" dirty="0"/>
              <a:t>Building resilience</a:t>
            </a:r>
          </a:p>
          <a:p>
            <a:pPr marL="800100" lvl="1" indent="-342900" fontAlgn="ctr">
              <a:buFont typeface="+mj-lt"/>
              <a:buAutoNum type="arabicPeriod"/>
            </a:pPr>
            <a:r>
              <a:rPr lang="en-AU" dirty="0"/>
              <a:t>Preparing for the transition to school</a:t>
            </a:r>
          </a:p>
          <a:p>
            <a:pPr marL="800100" lvl="1" indent="-342900" fontAlgn="ctr">
              <a:buFont typeface="+mj-lt"/>
              <a:buAutoNum type="arabicPeriod"/>
            </a:pPr>
            <a:r>
              <a:rPr lang="en-AU" dirty="0"/>
              <a:t>Responding to challenging behaviours in pre-schoolers</a:t>
            </a:r>
          </a:p>
          <a:p>
            <a:pPr marL="800100" lvl="1" indent="-342900" fontAlgn="ctr">
              <a:buFont typeface="+mj-lt"/>
              <a:buAutoNum type="arabicPeriod"/>
            </a:pPr>
            <a:r>
              <a:rPr lang="en-AU" dirty="0"/>
              <a:t>Developing healthy boundaries for kids</a:t>
            </a:r>
          </a:p>
          <a:p>
            <a:pPr marL="800100" lvl="1" indent="-342900" fontAlgn="ctr">
              <a:buFont typeface="+mj-lt"/>
              <a:buAutoNum type="arabicPeriod"/>
            </a:pPr>
            <a:r>
              <a:rPr lang="en-AU" dirty="0"/>
              <a:t>Strategies supporting children with anxiety</a:t>
            </a:r>
          </a:p>
          <a:p>
            <a:endParaRPr lang="en-AU" dirty="0"/>
          </a:p>
        </p:txBody>
      </p:sp>
      <p:sp>
        <p:nvSpPr>
          <p:cNvPr id="3" name="Title 2"/>
          <p:cNvSpPr>
            <a:spLocks noGrp="1"/>
          </p:cNvSpPr>
          <p:nvPr>
            <p:ph type="title"/>
          </p:nvPr>
        </p:nvSpPr>
        <p:spPr/>
        <p:txBody>
          <a:bodyPr/>
          <a:lstStyle/>
          <a:p>
            <a:r>
              <a:rPr lang="en-US" dirty="0" smtClean="0"/>
              <a:t>Parent Education</a:t>
            </a:r>
            <a:endParaRPr lang="en-AU" dirty="0"/>
          </a:p>
        </p:txBody>
      </p:sp>
      <p:sp>
        <p:nvSpPr>
          <p:cNvPr id="4" name="Oval 3"/>
          <p:cNvSpPr/>
          <p:nvPr/>
        </p:nvSpPr>
        <p:spPr>
          <a:xfrm>
            <a:off x="899592" y="3573016"/>
            <a:ext cx="7128792" cy="3096344"/>
          </a:xfrm>
          <a:prstGeom prst="ellipse">
            <a:avLst/>
          </a:prstGeom>
          <a:solidFill>
            <a:schemeClr val="accent4"/>
          </a:solidFill>
          <a:ln>
            <a:solidFill>
              <a:schemeClr val="bg1"/>
            </a:solidFill>
          </a:ln>
        </p:spPr>
        <p:style>
          <a:lnRef idx="1">
            <a:schemeClr val="accent4"/>
          </a:lnRef>
          <a:fillRef idx="2">
            <a:schemeClr val="accent4"/>
          </a:fillRef>
          <a:effectRef idx="1">
            <a:schemeClr val="accent4"/>
          </a:effectRef>
          <a:fontRef idx="minor">
            <a:schemeClr val="dk1"/>
          </a:fontRef>
        </p:style>
        <p:txBody>
          <a:bodyPr rtlCol="0" anchor="ctr"/>
          <a:lstStyle/>
          <a:p>
            <a:r>
              <a:rPr lang="en-AU" sz="1700" dirty="0">
                <a:solidFill>
                  <a:schemeClr val="bg1"/>
                </a:solidFill>
              </a:rPr>
              <a:t>When asked how parents would like to attend parent education </a:t>
            </a:r>
            <a:r>
              <a:rPr lang="en-AU" sz="1700" dirty="0" smtClean="0">
                <a:solidFill>
                  <a:schemeClr val="bg1"/>
                </a:solidFill>
              </a:rPr>
              <a:t>sessions: </a:t>
            </a:r>
          </a:p>
          <a:p>
            <a:pPr marL="285750" indent="-285750">
              <a:buFont typeface="Arial" panose="020B0604020202020204" pitchFamily="34" charset="0"/>
              <a:buChar char="•"/>
            </a:pPr>
            <a:r>
              <a:rPr lang="en-AU" sz="1700" dirty="0" smtClean="0">
                <a:solidFill>
                  <a:schemeClr val="bg1"/>
                </a:solidFill>
              </a:rPr>
              <a:t>26</a:t>
            </a:r>
            <a:r>
              <a:rPr lang="en-AU" sz="1700" dirty="0">
                <a:solidFill>
                  <a:schemeClr val="bg1"/>
                </a:solidFill>
              </a:rPr>
              <a:t>% said they would like to attend in </a:t>
            </a:r>
            <a:r>
              <a:rPr lang="en-AU" sz="1700" dirty="0" smtClean="0">
                <a:solidFill>
                  <a:schemeClr val="bg1"/>
                </a:solidFill>
              </a:rPr>
              <a:t>person </a:t>
            </a:r>
          </a:p>
          <a:p>
            <a:pPr marL="285750" indent="-285750">
              <a:buFont typeface="Arial" panose="020B0604020202020204" pitchFamily="34" charset="0"/>
              <a:buChar char="•"/>
            </a:pPr>
            <a:r>
              <a:rPr lang="en-AU" sz="1700" dirty="0" smtClean="0">
                <a:solidFill>
                  <a:schemeClr val="bg1"/>
                </a:solidFill>
              </a:rPr>
              <a:t>30</a:t>
            </a:r>
            <a:r>
              <a:rPr lang="en-AU" sz="1700" dirty="0">
                <a:solidFill>
                  <a:schemeClr val="bg1"/>
                </a:solidFill>
              </a:rPr>
              <a:t>% said via online </a:t>
            </a:r>
            <a:r>
              <a:rPr lang="en-AU" sz="1700" dirty="0" smtClean="0">
                <a:solidFill>
                  <a:schemeClr val="bg1"/>
                </a:solidFill>
              </a:rPr>
              <a:t>platforms </a:t>
            </a:r>
          </a:p>
          <a:p>
            <a:pPr marL="285750" indent="-285750">
              <a:buFont typeface="Arial" panose="020B0604020202020204" pitchFamily="34" charset="0"/>
              <a:buChar char="•"/>
            </a:pPr>
            <a:r>
              <a:rPr lang="en-AU" sz="1700" dirty="0" smtClean="0">
                <a:solidFill>
                  <a:schemeClr val="bg1"/>
                </a:solidFill>
              </a:rPr>
              <a:t>44</a:t>
            </a:r>
            <a:r>
              <a:rPr lang="en-AU" sz="1700" dirty="0">
                <a:solidFill>
                  <a:schemeClr val="bg1"/>
                </a:solidFill>
              </a:rPr>
              <a:t>% said either option is </a:t>
            </a:r>
            <a:r>
              <a:rPr lang="en-AU" sz="1700" dirty="0" smtClean="0">
                <a:solidFill>
                  <a:schemeClr val="bg1"/>
                </a:solidFill>
              </a:rPr>
              <a:t>good</a:t>
            </a:r>
          </a:p>
          <a:p>
            <a:endParaRPr lang="en-AU" sz="1700" dirty="0" smtClean="0">
              <a:solidFill>
                <a:schemeClr val="bg1"/>
              </a:solidFill>
            </a:endParaRPr>
          </a:p>
          <a:p>
            <a:pPr algn="ctr"/>
            <a:r>
              <a:rPr lang="en-AU" sz="1700" dirty="0" smtClean="0">
                <a:solidFill>
                  <a:schemeClr val="bg1"/>
                </a:solidFill>
              </a:rPr>
              <a:t>The </a:t>
            </a:r>
            <a:r>
              <a:rPr lang="en-AU" sz="1700" dirty="0">
                <a:solidFill>
                  <a:schemeClr val="bg1"/>
                </a:solidFill>
              </a:rPr>
              <a:t>preferred time for parent education to occur is on a weekday after 7pm.</a:t>
            </a:r>
          </a:p>
        </p:txBody>
      </p:sp>
    </p:spTree>
    <p:extLst>
      <p:ext uri="{BB962C8B-B14F-4D97-AF65-F5344CB8AC3E}">
        <p14:creationId xmlns:p14="http://schemas.microsoft.com/office/powerpoint/2010/main" val="4008142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403648" y="1484784"/>
            <a:ext cx="5675483" cy="4950753"/>
          </a:xfrm>
          <a:prstGeom prst="rect">
            <a:avLst/>
          </a:prstGeom>
        </p:spPr>
      </p:pic>
      <p:sp>
        <p:nvSpPr>
          <p:cNvPr id="3" name="Title 2"/>
          <p:cNvSpPr>
            <a:spLocks noGrp="1"/>
          </p:cNvSpPr>
          <p:nvPr>
            <p:ph type="title"/>
          </p:nvPr>
        </p:nvSpPr>
        <p:spPr/>
        <p:txBody>
          <a:bodyPr/>
          <a:lstStyle/>
          <a:p>
            <a:r>
              <a:rPr lang="en-US" dirty="0"/>
              <a:t>Occasional Care – Positive Results</a:t>
            </a:r>
            <a:endParaRPr lang="en-AU" dirty="0"/>
          </a:p>
        </p:txBody>
      </p:sp>
    </p:spTree>
    <p:extLst>
      <p:ext uri="{BB962C8B-B14F-4D97-AF65-F5344CB8AC3E}">
        <p14:creationId xmlns:p14="http://schemas.microsoft.com/office/powerpoint/2010/main" val="2755374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59" y="1484784"/>
            <a:ext cx="7974281" cy="4752528"/>
          </a:xfrm>
        </p:spPr>
        <p:txBody>
          <a:bodyPr/>
          <a:lstStyle/>
          <a:p>
            <a:r>
              <a:rPr lang="en-US" b="1" dirty="0" smtClean="0"/>
              <a:t>Q43. Overall</a:t>
            </a:r>
            <a:r>
              <a:rPr lang="en-US" b="1" dirty="0"/>
              <a:t>, do you have any other comments regarding the </a:t>
            </a:r>
            <a:r>
              <a:rPr lang="en-US" b="1" dirty="0" smtClean="0"/>
              <a:t>Occasional Care </a:t>
            </a:r>
            <a:r>
              <a:rPr lang="en-US" b="1" dirty="0"/>
              <a:t>service</a:t>
            </a:r>
            <a:r>
              <a:rPr lang="en-US" b="1" dirty="0" smtClean="0"/>
              <a:t>?</a:t>
            </a:r>
            <a:endParaRPr lang="en-AU" b="1" dirty="0" smtClean="0"/>
          </a:p>
          <a:p>
            <a:endParaRPr lang="en-AU" sz="1000" dirty="0" smtClean="0"/>
          </a:p>
          <a:p>
            <a:pPr marL="285750" indent="-285750">
              <a:buFont typeface="Arial" panose="020B0604020202020204" pitchFamily="34" charset="0"/>
              <a:buChar char="•"/>
            </a:pPr>
            <a:r>
              <a:rPr lang="en-AU" i="1" dirty="0" smtClean="0"/>
              <a:t>“Love </a:t>
            </a:r>
            <a:r>
              <a:rPr lang="en-AU" i="1" dirty="0"/>
              <a:t>the outdoor yard – staff make it look so inviting with a range of activities available to the </a:t>
            </a:r>
            <a:r>
              <a:rPr lang="en-AU" i="1" dirty="0" smtClean="0"/>
              <a:t>children.”</a:t>
            </a:r>
          </a:p>
          <a:p>
            <a:endParaRPr lang="en-AU" sz="1000" i="1" dirty="0" smtClean="0"/>
          </a:p>
          <a:p>
            <a:pPr marL="285750" indent="-285750">
              <a:buFont typeface="Arial" panose="020B0604020202020204" pitchFamily="34" charset="0"/>
              <a:buChar char="•"/>
            </a:pPr>
            <a:r>
              <a:rPr lang="en-US" i="1" dirty="0" smtClean="0"/>
              <a:t>“Fabulous </a:t>
            </a:r>
            <a:r>
              <a:rPr lang="en-US" i="1" dirty="0"/>
              <a:t>service. Wonderful, caring and compassionate staff. Thoughtful and </a:t>
            </a:r>
            <a:r>
              <a:rPr lang="en-US" i="1" dirty="0" smtClean="0"/>
              <a:t>engaging sensory </a:t>
            </a:r>
            <a:r>
              <a:rPr lang="en-US" i="1" dirty="0"/>
              <a:t>and play activities for children. We love occasional </a:t>
            </a:r>
            <a:r>
              <a:rPr lang="en-US" i="1" dirty="0" smtClean="0"/>
              <a:t>care!”</a:t>
            </a:r>
          </a:p>
          <a:p>
            <a:pPr marL="285750" indent="-285750">
              <a:buFont typeface="Arial" panose="020B0604020202020204" pitchFamily="34" charset="0"/>
              <a:buChar char="•"/>
            </a:pPr>
            <a:endParaRPr lang="en-US" sz="1000" i="1" dirty="0" smtClean="0"/>
          </a:p>
          <a:p>
            <a:pPr marL="285750" indent="-285750">
              <a:buFont typeface="Arial" panose="020B0604020202020204" pitchFamily="34" charset="0"/>
              <a:buChar char="•"/>
            </a:pPr>
            <a:r>
              <a:rPr lang="en-US" i="1" dirty="0" smtClean="0"/>
              <a:t>“I love </a:t>
            </a:r>
            <a:r>
              <a:rPr lang="en-US" i="1" dirty="0"/>
              <a:t>the service and the educators. The children really love it there and it really helps </a:t>
            </a:r>
            <a:r>
              <a:rPr lang="en-US" i="1" dirty="0" smtClean="0"/>
              <a:t>with integration </a:t>
            </a:r>
            <a:r>
              <a:rPr lang="en-US" i="1" dirty="0"/>
              <a:t>into kinder as well. They are always happy to go to occasional </a:t>
            </a:r>
            <a:r>
              <a:rPr lang="en-US" i="1" dirty="0" smtClean="0"/>
              <a:t>care."</a:t>
            </a:r>
          </a:p>
          <a:p>
            <a:endParaRPr lang="en-US" sz="1000" i="1" dirty="0" smtClean="0"/>
          </a:p>
          <a:p>
            <a:pPr marL="285750" indent="-285750">
              <a:buFont typeface="Arial" panose="020B0604020202020204" pitchFamily="34" charset="0"/>
              <a:buChar char="•"/>
            </a:pPr>
            <a:r>
              <a:rPr lang="en-US" i="1" dirty="0" smtClean="0"/>
              <a:t>“Exceptionally </a:t>
            </a:r>
            <a:r>
              <a:rPr lang="en-US" i="1" dirty="0"/>
              <a:t>happy with this wonderful and welcoming </a:t>
            </a:r>
            <a:r>
              <a:rPr lang="en-US" i="1" dirty="0" smtClean="0"/>
              <a:t>service.”</a:t>
            </a:r>
          </a:p>
          <a:p>
            <a:pPr marL="285750" indent="-285750">
              <a:buFont typeface="Arial" panose="020B0604020202020204" pitchFamily="34" charset="0"/>
              <a:buChar char="•"/>
            </a:pPr>
            <a:endParaRPr lang="en-US" sz="1000" i="1" dirty="0" smtClean="0"/>
          </a:p>
          <a:p>
            <a:pPr marL="285750" indent="-285750">
              <a:buFont typeface="Arial" panose="020B0604020202020204" pitchFamily="34" charset="0"/>
              <a:buChar char="•"/>
            </a:pPr>
            <a:r>
              <a:rPr lang="en-US" i="1" dirty="0" smtClean="0"/>
              <a:t>“This </a:t>
            </a:r>
            <a:r>
              <a:rPr lang="en-US" i="1" dirty="0"/>
              <a:t>service has been absolutely fantastic. I wish I had of known about it for my </a:t>
            </a:r>
            <a:r>
              <a:rPr lang="en-US" i="1" dirty="0" smtClean="0"/>
              <a:t>eldest daughter</a:t>
            </a:r>
            <a:r>
              <a:rPr lang="en-US" i="1" dirty="0"/>
              <a:t>. All the educators are so kind and amazing with the children. The space is great </a:t>
            </a:r>
            <a:r>
              <a:rPr lang="en-US" i="1" dirty="0" smtClean="0"/>
              <a:t>and always </a:t>
            </a:r>
            <a:r>
              <a:rPr lang="en-US" i="1" dirty="0"/>
              <a:t>getting changed around for new things for the children to do. </a:t>
            </a:r>
            <a:r>
              <a:rPr lang="en-US" i="1" dirty="0" smtClean="0"/>
              <a:t>Thank-you”</a:t>
            </a:r>
          </a:p>
          <a:p>
            <a:pPr marL="285750" indent="-285750">
              <a:buFont typeface="Arial" panose="020B0604020202020204" pitchFamily="34" charset="0"/>
              <a:buChar char="•"/>
            </a:pPr>
            <a:endParaRPr lang="en-US" sz="1000" i="1" dirty="0"/>
          </a:p>
          <a:p>
            <a:pPr marL="285750" indent="-285750">
              <a:buFont typeface="Arial" panose="020B0604020202020204" pitchFamily="34" charset="0"/>
              <a:buChar char="•"/>
            </a:pPr>
            <a:r>
              <a:rPr lang="en-US" i="1" dirty="0" smtClean="0"/>
              <a:t>“We </a:t>
            </a:r>
            <a:r>
              <a:rPr lang="en-US" i="1" dirty="0"/>
              <a:t>love it! Both the Hub and KMCC are great and it’s nice that educators work across </a:t>
            </a:r>
            <a:r>
              <a:rPr lang="en-US" i="1" dirty="0" smtClean="0"/>
              <a:t>both </a:t>
            </a:r>
            <a:r>
              <a:rPr lang="en-US" i="1" dirty="0" err="1" smtClean="0"/>
              <a:t>centres</a:t>
            </a:r>
            <a:r>
              <a:rPr lang="en-US" i="1" dirty="0" smtClean="0"/>
              <a:t> </a:t>
            </a:r>
            <a:r>
              <a:rPr lang="en-US" i="1" dirty="0"/>
              <a:t>so children get even more familiar with them</a:t>
            </a:r>
            <a:r>
              <a:rPr lang="en-US" i="1" dirty="0" smtClean="0"/>
              <a:t>.”</a:t>
            </a:r>
            <a:endParaRPr lang="en-AU" i="1" dirty="0" smtClean="0"/>
          </a:p>
          <a:p>
            <a:r>
              <a:rPr lang="en-AU" dirty="0"/>
              <a:t> </a:t>
            </a:r>
          </a:p>
        </p:txBody>
      </p:sp>
      <p:sp>
        <p:nvSpPr>
          <p:cNvPr id="3" name="Title 2"/>
          <p:cNvSpPr>
            <a:spLocks noGrp="1"/>
          </p:cNvSpPr>
          <p:nvPr>
            <p:ph type="title"/>
          </p:nvPr>
        </p:nvSpPr>
        <p:spPr/>
        <p:txBody>
          <a:bodyPr/>
          <a:lstStyle/>
          <a:p>
            <a:r>
              <a:rPr lang="en-US" dirty="0" smtClean="0"/>
              <a:t>Occasional Care – Positive Results</a:t>
            </a:r>
            <a:endParaRPr lang="en-AU" dirty="0"/>
          </a:p>
        </p:txBody>
      </p:sp>
    </p:spTree>
    <p:extLst>
      <p:ext uri="{BB962C8B-B14F-4D97-AF65-F5344CB8AC3E}">
        <p14:creationId xmlns:p14="http://schemas.microsoft.com/office/powerpoint/2010/main" val="3936264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700808"/>
            <a:ext cx="7992888" cy="3528392"/>
          </a:xfrm>
        </p:spPr>
        <p:txBody>
          <a:bodyPr/>
          <a:lstStyle/>
          <a:p>
            <a:r>
              <a:rPr lang="en-AU" dirty="0" smtClean="0"/>
              <a:t>Things we can work on:</a:t>
            </a:r>
            <a:endParaRPr lang="en-AU" dirty="0"/>
          </a:p>
          <a:p>
            <a:pPr marL="285750" indent="-285750">
              <a:buFont typeface="Arial" panose="020B0604020202020204" pitchFamily="34" charset="0"/>
              <a:buChar char="•"/>
            </a:pPr>
            <a:endParaRPr lang="en-AU" sz="1000" dirty="0" smtClean="0"/>
          </a:p>
          <a:p>
            <a:pPr marL="285750" indent="-285750">
              <a:buFont typeface="Arial" panose="020B0604020202020204" pitchFamily="34" charset="0"/>
              <a:buChar char="•"/>
            </a:pPr>
            <a:r>
              <a:rPr lang="en-AU" dirty="0"/>
              <a:t> </a:t>
            </a:r>
            <a:r>
              <a:rPr lang="en-AU" dirty="0" smtClean="0"/>
              <a:t>Afternoon </a:t>
            </a:r>
            <a:r>
              <a:rPr lang="en-AU" dirty="0"/>
              <a:t>sessions are requested.  75% in this years survey said they would attend an afternoon session and a similar number last year expressed interest.</a:t>
            </a:r>
          </a:p>
        </p:txBody>
      </p:sp>
      <p:sp>
        <p:nvSpPr>
          <p:cNvPr id="3" name="Title 2"/>
          <p:cNvSpPr>
            <a:spLocks noGrp="1"/>
          </p:cNvSpPr>
          <p:nvPr>
            <p:ph type="title"/>
          </p:nvPr>
        </p:nvSpPr>
        <p:spPr/>
        <p:txBody>
          <a:bodyPr/>
          <a:lstStyle/>
          <a:p>
            <a:r>
              <a:rPr lang="en-US" dirty="0" smtClean="0"/>
              <a:t>Occasional Care – Improvements</a:t>
            </a:r>
            <a:endParaRPr lang="en-AU" dirty="0"/>
          </a:p>
        </p:txBody>
      </p:sp>
      <p:pic>
        <p:nvPicPr>
          <p:cNvPr id="5" name="Picture 4"/>
          <p:cNvPicPr>
            <a:picLocks noChangeAspect="1"/>
          </p:cNvPicPr>
          <p:nvPr/>
        </p:nvPicPr>
        <p:blipFill>
          <a:blip r:embed="rId2"/>
          <a:stretch>
            <a:fillRect/>
          </a:stretch>
        </p:blipFill>
        <p:spPr>
          <a:xfrm>
            <a:off x="4600405" y="3212976"/>
            <a:ext cx="3747886" cy="1728192"/>
          </a:xfrm>
          <a:prstGeom prst="rect">
            <a:avLst/>
          </a:prstGeom>
          <a:ln>
            <a:solidFill>
              <a:schemeClr val="accent6"/>
            </a:solidFill>
          </a:ln>
        </p:spPr>
      </p:pic>
      <p:pic>
        <p:nvPicPr>
          <p:cNvPr id="6" name="Picture 5"/>
          <p:cNvPicPr>
            <a:picLocks noChangeAspect="1"/>
          </p:cNvPicPr>
          <p:nvPr/>
        </p:nvPicPr>
        <p:blipFill>
          <a:blip r:embed="rId3"/>
          <a:stretch>
            <a:fillRect/>
          </a:stretch>
        </p:blipFill>
        <p:spPr>
          <a:xfrm>
            <a:off x="876266" y="3212976"/>
            <a:ext cx="3514725" cy="1728192"/>
          </a:xfrm>
          <a:prstGeom prst="rect">
            <a:avLst/>
          </a:prstGeom>
          <a:ln>
            <a:solidFill>
              <a:schemeClr val="accent6"/>
            </a:solidFill>
          </a:ln>
        </p:spPr>
      </p:pic>
      <p:sp>
        <p:nvSpPr>
          <p:cNvPr id="11" name="Rounded Rectangular Callout 10"/>
          <p:cNvSpPr/>
          <p:nvPr/>
        </p:nvSpPr>
        <p:spPr>
          <a:xfrm>
            <a:off x="611560" y="5174849"/>
            <a:ext cx="3223173" cy="1055608"/>
          </a:xfrm>
          <a:prstGeom prst="wedgeRoundRectCallou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wrap="square" rIns="144000">
            <a:spAutoFit/>
          </a:bodyPr>
          <a:lstStyle/>
          <a:p>
            <a:r>
              <a:rPr lang="en-US" sz="1400" dirty="0" smtClean="0"/>
              <a:t>Not </a:t>
            </a:r>
            <a:r>
              <a:rPr lang="en-US" sz="1400" dirty="0"/>
              <a:t>enough days/spots available I can see how my child enjoys going there and learning </a:t>
            </a:r>
            <a:r>
              <a:rPr lang="en-US" sz="1400" dirty="0" smtClean="0"/>
              <a:t>so much </a:t>
            </a:r>
            <a:r>
              <a:rPr lang="en-US" sz="1400" dirty="0"/>
              <a:t>but can only go once a week as no more </a:t>
            </a:r>
            <a:r>
              <a:rPr lang="en-US" sz="1400" dirty="0" smtClean="0"/>
              <a:t>available.</a:t>
            </a:r>
            <a:endParaRPr lang="en-AU" sz="1400" dirty="0"/>
          </a:p>
        </p:txBody>
      </p:sp>
      <p:sp>
        <p:nvSpPr>
          <p:cNvPr id="12" name="Rounded Rectangular Callout 11"/>
          <p:cNvSpPr/>
          <p:nvPr/>
        </p:nvSpPr>
        <p:spPr>
          <a:xfrm>
            <a:off x="6479917" y="5083445"/>
            <a:ext cx="2232247" cy="1532334"/>
          </a:xfrm>
          <a:prstGeom prst="wedgeRoundRectCallou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Ins="144000">
            <a:spAutoFit/>
          </a:bodyPr>
          <a:lstStyle/>
          <a:p>
            <a:r>
              <a:rPr lang="en-US" sz="1400" dirty="0" smtClean="0"/>
              <a:t>I </a:t>
            </a:r>
            <a:r>
              <a:rPr lang="en-US" sz="1400" dirty="0"/>
              <a:t>know the waitlist is very long. I have a 1yo hoping to get a spot for next year. If you have </a:t>
            </a:r>
            <a:r>
              <a:rPr lang="en-US" sz="1400" dirty="0" smtClean="0"/>
              <a:t>the staff</a:t>
            </a:r>
            <a:r>
              <a:rPr lang="en-US" sz="1400" dirty="0"/>
              <a:t>, it would be fabulous to offer more </a:t>
            </a:r>
            <a:r>
              <a:rPr lang="en-US" sz="1400" dirty="0" smtClean="0"/>
              <a:t>sessions. </a:t>
            </a:r>
            <a:endParaRPr lang="en-AU" sz="1400" dirty="0"/>
          </a:p>
        </p:txBody>
      </p:sp>
      <p:sp>
        <p:nvSpPr>
          <p:cNvPr id="13" name="Rounded Rectangular Callout 12"/>
          <p:cNvSpPr/>
          <p:nvPr/>
        </p:nvSpPr>
        <p:spPr>
          <a:xfrm>
            <a:off x="4050166" y="5270730"/>
            <a:ext cx="2160240" cy="578882"/>
          </a:xfrm>
          <a:prstGeom prst="wedgeRoundRectCallou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rIns="144000">
            <a:spAutoFit/>
          </a:bodyPr>
          <a:lstStyle/>
          <a:p>
            <a:r>
              <a:rPr lang="en-US" sz="1400" dirty="0" smtClean="0">
                <a:solidFill>
                  <a:schemeClr val="accent6"/>
                </a:solidFill>
              </a:rPr>
              <a:t>Would love for the service to run for 6 hours.</a:t>
            </a:r>
            <a:endParaRPr lang="en-AU" sz="1400" dirty="0">
              <a:solidFill>
                <a:schemeClr val="accent6"/>
              </a:solidFill>
            </a:endParaRPr>
          </a:p>
        </p:txBody>
      </p:sp>
    </p:spTree>
    <p:extLst>
      <p:ext uri="{BB962C8B-B14F-4D97-AF65-F5344CB8AC3E}">
        <p14:creationId xmlns:p14="http://schemas.microsoft.com/office/powerpoint/2010/main" val="2619370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700808"/>
            <a:ext cx="7992888" cy="4824536"/>
          </a:xfrm>
        </p:spPr>
        <p:txBody>
          <a:bodyPr/>
          <a:lstStyle/>
          <a:p>
            <a:r>
              <a:rPr lang="en-AU" dirty="0"/>
              <a:t>M&amp;CH customer service feedback was overwhelmingly positive with some of the comments:</a:t>
            </a:r>
            <a:endParaRPr lang="en-AU" sz="1800" dirty="0"/>
          </a:p>
          <a:p>
            <a:pPr lvl="1" fontAlgn="ctr">
              <a:buFont typeface="Arial" panose="020B0604020202020204" pitchFamily="34" charset="0"/>
              <a:buChar char="•"/>
            </a:pPr>
            <a:r>
              <a:rPr lang="en-AU" i="1" dirty="0"/>
              <a:t>“Customer service officers are friendly and helpful”.</a:t>
            </a:r>
            <a:endParaRPr lang="en-AU" dirty="0"/>
          </a:p>
          <a:p>
            <a:pPr lvl="1" fontAlgn="ctr">
              <a:buFont typeface="Arial" panose="020B0604020202020204" pitchFamily="34" charset="0"/>
              <a:buChar char="•"/>
            </a:pPr>
            <a:r>
              <a:rPr lang="en-AU" i="1" dirty="0"/>
              <a:t>“Customer services officers are able to answer my questions, or connect me with someone who can</a:t>
            </a:r>
            <a:r>
              <a:rPr lang="en-AU" i="1" dirty="0" smtClean="0"/>
              <a:t>.”</a:t>
            </a:r>
          </a:p>
          <a:p>
            <a:pPr lvl="1" fontAlgn="ctr"/>
            <a:endParaRPr lang="en-US" i="1" dirty="0"/>
          </a:p>
          <a:p>
            <a:r>
              <a:rPr lang="en-AU" dirty="0"/>
              <a:t>Occasional Care customer service feedback was extremely positive:</a:t>
            </a:r>
            <a:endParaRPr lang="en-AU" sz="1800" dirty="0"/>
          </a:p>
          <a:p>
            <a:pPr lvl="1" fontAlgn="ctr">
              <a:buFont typeface="Arial" panose="020B0604020202020204" pitchFamily="34" charset="0"/>
              <a:buChar char="•"/>
            </a:pPr>
            <a:r>
              <a:rPr lang="en-AU" i="1" dirty="0"/>
              <a:t>“Exceptional service always from the girls at reception.”</a:t>
            </a:r>
            <a:endParaRPr lang="en-AU" dirty="0"/>
          </a:p>
          <a:p>
            <a:pPr lvl="1" fontAlgn="ctr">
              <a:buFont typeface="Arial" panose="020B0604020202020204" pitchFamily="34" charset="0"/>
              <a:buChar char="•"/>
            </a:pPr>
            <a:r>
              <a:rPr lang="en-AU" i="1" dirty="0"/>
              <a:t>“Amazing customer service.”</a:t>
            </a:r>
            <a:endParaRPr lang="en-AU" dirty="0"/>
          </a:p>
          <a:p>
            <a:pPr lvl="1" fontAlgn="ctr">
              <a:buFont typeface="Arial" panose="020B0604020202020204" pitchFamily="34" charset="0"/>
              <a:buChar char="•"/>
            </a:pPr>
            <a:r>
              <a:rPr lang="en-AU" i="1" dirty="0"/>
              <a:t>“5 star service from the team. Very friendly, great communication</a:t>
            </a:r>
            <a:r>
              <a:rPr lang="en-AU" i="1" dirty="0" smtClean="0"/>
              <a:t>.”</a:t>
            </a:r>
          </a:p>
          <a:p>
            <a:pPr lvl="1" fontAlgn="ctr">
              <a:buFont typeface="Arial" panose="020B0604020202020204" pitchFamily="34" charset="0"/>
              <a:buChar char="•"/>
            </a:pPr>
            <a:r>
              <a:rPr lang="en-AU" i="1" dirty="0" smtClean="0"/>
              <a:t>“Fantastic </a:t>
            </a:r>
            <a:r>
              <a:rPr lang="en-AU" i="1" dirty="0"/>
              <a:t>customer service when accessing the Occasional Care program – staff are very knowledgeable and happy to answer any queries</a:t>
            </a:r>
            <a:r>
              <a:rPr lang="en-AU" i="1" dirty="0" smtClean="0"/>
              <a:t>.”</a:t>
            </a:r>
            <a:endParaRPr lang="en-AU" i="1" dirty="0"/>
          </a:p>
          <a:p>
            <a:pPr lvl="1" fontAlgn="ctr"/>
            <a:endParaRPr lang="en-US" dirty="0" smtClean="0"/>
          </a:p>
          <a:p>
            <a:r>
              <a:rPr lang="en-AU" dirty="0"/>
              <a:t>Kindergarten customer service only had a few comments and they were :</a:t>
            </a:r>
            <a:endParaRPr lang="en-AU" sz="1800" dirty="0"/>
          </a:p>
          <a:p>
            <a:pPr lvl="1" fontAlgn="ctr">
              <a:buFont typeface="Arial" panose="020B0604020202020204" pitchFamily="34" charset="0"/>
              <a:buChar char="•"/>
            </a:pPr>
            <a:r>
              <a:rPr lang="en-AU" i="1" dirty="0"/>
              <a:t>“The customer service officers are proactive and a very valuable resource to families.”</a:t>
            </a:r>
            <a:endParaRPr lang="en-AU" dirty="0"/>
          </a:p>
          <a:p>
            <a:pPr lvl="1" fontAlgn="ctr">
              <a:buFont typeface="Arial" panose="020B0604020202020204" pitchFamily="34" charset="0"/>
              <a:buChar char="•"/>
            </a:pPr>
            <a:r>
              <a:rPr lang="en-AU" i="1" dirty="0"/>
              <a:t>“Excellent service, always kind.”</a:t>
            </a:r>
            <a:endParaRPr lang="en-AU" dirty="0"/>
          </a:p>
          <a:p>
            <a:pPr lvl="1" fontAlgn="ctr"/>
            <a:endParaRPr lang="en-AU" dirty="0"/>
          </a:p>
          <a:p>
            <a:endParaRPr lang="en-AU" dirty="0"/>
          </a:p>
        </p:txBody>
      </p:sp>
      <p:sp>
        <p:nvSpPr>
          <p:cNvPr id="3" name="Title 2"/>
          <p:cNvSpPr>
            <a:spLocks noGrp="1"/>
          </p:cNvSpPr>
          <p:nvPr>
            <p:ph type="title"/>
          </p:nvPr>
        </p:nvSpPr>
        <p:spPr/>
        <p:txBody>
          <a:bodyPr/>
          <a:lstStyle/>
          <a:p>
            <a:r>
              <a:rPr lang="en-US" dirty="0" smtClean="0"/>
              <a:t>Customer Service Feedback</a:t>
            </a:r>
            <a:endParaRPr lang="en-AU" dirty="0"/>
          </a:p>
        </p:txBody>
      </p:sp>
    </p:spTree>
    <p:extLst>
      <p:ext uri="{BB962C8B-B14F-4D97-AF65-F5344CB8AC3E}">
        <p14:creationId xmlns:p14="http://schemas.microsoft.com/office/powerpoint/2010/main" val="4203359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499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285750" indent="-285750">
              <a:buFont typeface="Arial" panose="020B0604020202020204" pitchFamily="34" charset="0"/>
              <a:buChar char="•"/>
            </a:pPr>
            <a:r>
              <a:rPr lang="en-US" dirty="0" smtClean="0"/>
              <a:t>Survey opened from Monday </a:t>
            </a:r>
            <a:r>
              <a:rPr lang="en-US" dirty="0" smtClean="0">
                <a:solidFill>
                  <a:srgbClr val="FF0000"/>
                </a:solidFill>
              </a:rPr>
              <a:t>xxx</a:t>
            </a:r>
            <a:r>
              <a:rPr lang="en-US" dirty="0" smtClean="0"/>
              <a:t> until Friday </a:t>
            </a:r>
            <a:r>
              <a:rPr lang="en-US" dirty="0" smtClean="0">
                <a:solidFill>
                  <a:srgbClr val="FF0000"/>
                </a:solidFill>
              </a:rPr>
              <a:t>xxx</a:t>
            </a:r>
            <a:r>
              <a:rPr lang="en-US" dirty="0" smtClean="0"/>
              <a:t> 2023</a:t>
            </a:r>
          </a:p>
          <a:p>
            <a:pPr marL="285750" indent="-285750">
              <a:buFont typeface="Arial" panose="020B0604020202020204" pitchFamily="34" charset="0"/>
              <a:buChar char="•"/>
            </a:pPr>
            <a:r>
              <a:rPr lang="en-US" dirty="0" smtClean="0"/>
              <a:t>A total of 348 parents completed the survey </a:t>
            </a:r>
          </a:p>
          <a:p>
            <a:pPr marL="1028700" lvl="1">
              <a:buFont typeface="Arial" panose="020B0604020202020204" pitchFamily="34" charset="0"/>
              <a:buChar char="•"/>
            </a:pPr>
            <a:r>
              <a:rPr lang="en-US" dirty="0" smtClean="0"/>
              <a:t>205 for 3 and 4 year old kindergarten</a:t>
            </a:r>
          </a:p>
          <a:p>
            <a:pPr marL="1028700" lvl="1">
              <a:buFont typeface="Arial" panose="020B0604020202020204" pitchFamily="34" charset="0"/>
              <a:buChar char="•"/>
            </a:pPr>
            <a:r>
              <a:rPr lang="en-US" dirty="0" smtClean="0"/>
              <a:t>89 for Maternal and Child Health</a:t>
            </a:r>
          </a:p>
          <a:p>
            <a:pPr marL="1028700" lvl="1">
              <a:buFont typeface="Arial" panose="020B0604020202020204" pitchFamily="34" charset="0"/>
              <a:buChar char="•"/>
            </a:pPr>
            <a:r>
              <a:rPr lang="en-US" dirty="0" smtClean="0"/>
              <a:t>54 for Occasional Care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Shared via:</a:t>
            </a:r>
          </a:p>
          <a:p>
            <a:pPr marL="1028700" lvl="1">
              <a:buFont typeface="Arial" panose="020B0604020202020204" pitchFamily="34" charset="0"/>
              <a:buChar char="•"/>
            </a:pPr>
            <a:r>
              <a:rPr lang="en-US" dirty="0" smtClean="0"/>
              <a:t>Surf Coast Shire website</a:t>
            </a:r>
          </a:p>
          <a:p>
            <a:pPr marL="1028700" lvl="1">
              <a:buFont typeface="Arial" panose="020B0604020202020204" pitchFamily="34" charset="0"/>
              <a:buChar char="•"/>
            </a:pPr>
            <a:r>
              <a:rPr lang="en-US" dirty="0" smtClean="0"/>
              <a:t>Early Years Facebook page</a:t>
            </a:r>
          </a:p>
          <a:p>
            <a:pPr marL="1028700" lvl="1">
              <a:buFont typeface="Arial" panose="020B0604020202020204" pitchFamily="34" charset="0"/>
              <a:buChar char="•"/>
            </a:pPr>
            <a:r>
              <a:rPr lang="en-US" dirty="0" err="1" smtClean="0"/>
              <a:t>Educa</a:t>
            </a:r>
            <a:r>
              <a:rPr lang="en-US" dirty="0" smtClean="0"/>
              <a:t> – Kindergarten communication platform</a:t>
            </a:r>
          </a:p>
          <a:p>
            <a:pPr marL="1028700" lvl="1">
              <a:buFont typeface="Arial" panose="020B0604020202020204" pitchFamily="34" charset="0"/>
              <a:buChar char="•"/>
            </a:pPr>
            <a:r>
              <a:rPr lang="en-US" dirty="0" err="1" smtClean="0"/>
              <a:t>Xplor</a:t>
            </a:r>
            <a:r>
              <a:rPr lang="en-US" dirty="0" smtClean="0"/>
              <a:t> – Occasional Care communication platform</a:t>
            </a:r>
          </a:p>
          <a:p>
            <a:pPr marL="1028700" lvl="1">
              <a:buFont typeface="Arial" panose="020B0604020202020204" pitchFamily="34" charset="0"/>
              <a:buChar char="•"/>
            </a:pPr>
            <a:endParaRPr lang="en-US" dirty="0" smtClean="0"/>
          </a:p>
        </p:txBody>
      </p:sp>
      <p:sp>
        <p:nvSpPr>
          <p:cNvPr id="2" name="Title 1"/>
          <p:cNvSpPr>
            <a:spLocks noGrp="1"/>
          </p:cNvSpPr>
          <p:nvPr>
            <p:ph type="title"/>
          </p:nvPr>
        </p:nvSpPr>
        <p:spPr/>
        <p:txBody>
          <a:bodyPr/>
          <a:lstStyle/>
          <a:p>
            <a:r>
              <a:rPr lang="en-US" dirty="0" smtClean="0"/>
              <a:t>Overview</a:t>
            </a:r>
            <a:endParaRPr lang="en-AU" dirty="0"/>
          </a:p>
        </p:txBody>
      </p:sp>
      <p:graphicFrame>
        <p:nvGraphicFramePr>
          <p:cNvPr id="7" name="Chart 6"/>
          <p:cNvGraphicFramePr/>
          <p:nvPr>
            <p:extLst>
              <p:ext uri="{D42A27DB-BD31-4B8C-83A1-F6EECF244321}">
                <p14:modId xmlns:p14="http://schemas.microsoft.com/office/powerpoint/2010/main" val="1765293696"/>
              </p:ext>
            </p:extLst>
          </p:nvPr>
        </p:nvGraphicFramePr>
        <p:xfrm>
          <a:off x="6156176" y="1692981"/>
          <a:ext cx="2664296" cy="25360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28778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2012, the National Quality Framework (NQF) was introduced to improve education and care across long day care, preschool/kindergarten and outside school hours care services.</a:t>
            </a:r>
          </a:p>
          <a:p>
            <a:endParaRPr lang="en-US" dirty="0"/>
          </a:p>
          <a:p>
            <a:r>
              <a:rPr lang="en-US" dirty="0" smtClean="0"/>
              <a:t>The NQF includes:</a:t>
            </a:r>
          </a:p>
          <a:p>
            <a:pPr marL="285750" indent="-285750">
              <a:buFont typeface="Arial" panose="020B0604020202020204" pitchFamily="34" charset="0"/>
              <a:buChar char="•"/>
            </a:pPr>
            <a:r>
              <a:rPr lang="en-US" dirty="0" smtClean="0"/>
              <a:t>National Law and National Regulations</a:t>
            </a:r>
          </a:p>
          <a:p>
            <a:pPr marL="285750" indent="-285750">
              <a:buFont typeface="Arial" panose="020B0604020202020204" pitchFamily="34" charset="0"/>
              <a:buChar char="•"/>
            </a:pPr>
            <a:r>
              <a:rPr lang="en-US" dirty="0" smtClean="0"/>
              <a:t>National Quality Standards</a:t>
            </a:r>
          </a:p>
          <a:p>
            <a:pPr marL="285750" indent="-285750">
              <a:buFont typeface="Arial" panose="020B0604020202020204" pitchFamily="34" charset="0"/>
              <a:buChar char="•"/>
            </a:pPr>
            <a:r>
              <a:rPr lang="en-US" dirty="0" smtClean="0"/>
              <a:t>Assessment and quality rating process</a:t>
            </a:r>
          </a:p>
          <a:p>
            <a:pPr marL="285750" indent="-285750">
              <a:buFont typeface="Arial" panose="020B0604020202020204" pitchFamily="34" charset="0"/>
              <a:buChar char="•"/>
            </a:pPr>
            <a:r>
              <a:rPr lang="en-US" dirty="0" smtClean="0"/>
              <a:t>National learning frameworks.</a:t>
            </a:r>
          </a:p>
          <a:p>
            <a:pPr marL="285750" indent="-285750">
              <a:buFont typeface="Arial" panose="020B0604020202020204" pitchFamily="34" charset="0"/>
              <a:buChar char="•"/>
            </a:pPr>
            <a:endParaRPr lang="en-US" dirty="0"/>
          </a:p>
          <a:p>
            <a:r>
              <a:rPr lang="en-US" b="1" u="sng" dirty="0" smtClean="0"/>
              <a:t>Quality Area 6 – Collaborative partnerships with families and communities</a:t>
            </a:r>
          </a:p>
          <a:p>
            <a:pPr marL="285750" indent="-285750">
              <a:buFont typeface="Arial" panose="020B0604020202020204" pitchFamily="34" charset="0"/>
              <a:buChar char="•"/>
            </a:pPr>
            <a:r>
              <a:rPr lang="en-US" dirty="0" smtClean="0"/>
              <a:t>Standard 6.1 – Supportive relationships with families</a:t>
            </a:r>
          </a:p>
          <a:p>
            <a:pPr marL="285750" indent="-285750">
              <a:buFont typeface="Arial" panose="020B0604020202020204" pitchFamily="34" charset="0"/>
              <a:buChar char="•"/>
            </a:pPr>
            <a:r>
              <a:rPr lang="en-US" dirty="0" smtClean="0"/>
              <a:t>Standard 6.2 – Collaborative partnerships</a:t>
            </a:r>
          </a:p>
          <a:p>
            <a:pPr marL="1028700" lvl="1">
              <a:buFont typeface="Arial" panose="020B0604020202020204" pitchFamily="34" charset="0"/>
              <a:buChar char="•"/>
            </a:pPr>
            <a:r>
              <a:rPr lang="en-US" dirty="0" smtClean="0"/>
              <a:t>Element 6.2.3 – Community Engagement – The service builds relationships and engages with its community.</a:t>
            </a:r>
            <a:endParaRPr lang="en-AU" dirty="0"/>
          </a:p>
        </p:txBody>
      </p:sp>
      <p:sp>
        <p:nvSpPr>
          <p:cNvPr id="3" name="Title 2"/>
          <p:cNvSpPr>
            <a:spLocks noGrp="1"/>
          </p:cNvSpPr>
          <p:nvPr>
            <p:ph type="title"/>
          </p:nvPr>
        </p:nvSpPr>
        <p:spPr/>
        <p:txBody>
          <a:bodyPr/>
          <a:lstStyle/>
          <a:p>
            <a:r>
              <a:rPr lang="en-US" dirty="0" smtClean="0"/>
              <a:t>Why do we ask families to complete the survey?</a:t>
            </a:r>
            <a:endParaRPr lang="en-AU" dirty="0"/>
          </a:p>
        </p:txBody>
      </p:sp>
    </p:spTree>
    <p:extLst>
      <p:ext uri="{BB962C8B-B14F-4D97-AF65-F5344CB8AC3E}">
        <p14:creationId xmlns:p14="http://schemas.microsoft.com/office/powerpoint/2010/main" val="366783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Kindergarten – Positive Results</a:t>
            </a:r>
            <a:endParaRPr lang="en-AU" dirty="0"/>
          </a:p>
        </p:txBody>
      </p:sp>
      <p:sp>
        <p:nvSpPr>
          <p:cNvPr id="7" name="Content Placeholder 1"/>
          <p:cNvSpPr>
            <a:spLocks noGrp="1"/>
          </p:cNvSpPr>
          <p:nvPr>
            <p:ph idx="1"/>
          </p:nvPr>
        </p:nvSpPr>
        <p:spPr>
          <a:xfrm>
            <a:off x="467544" y="1700808"/>
            <a:ext cx="5040560" cy="1656184"/>
          </a:xfrm>
        </p:spPr>
        <p:txBody>
          <a:bodyPr/>
          <a:lstStyle/>
          <a:p>
            <a:r>
              <a:rPr lang="en-US" dirty="0" smtClean="0"/>
              <a:t>Top 4 things most liked about the Educational </a:t>
            </a:r>
            <a:r>
              <a:rPr lang="en-US" dirty="0"/>
              <a:t>P</a:t>
            </a:r>
            <a:r>
              <a:rPr lang="en-US" dirty="0" smtClean="0"/>
              <a:t>rogram</a:t>
            </a:r>
          </a:p>
          <a:p>
            <a:pPr lvl="1" fontAlgn="ctr">
              <a:buFont typeface="Arial" panose="020B0604020202020204" pitchFamily="34" charset="0"/>
              <a:buChar char="•"/>
            </a:pPr>
            <a:r>
              <a:rPr lang="en-US" dirty="0" smtClean="0"/>
              <a:t>Quality of teachers</a:t>
            </a:r>
          </a:p>
          <a:p>
            <a:pPr lvl="1" fontAlgn="ctr">
              <a:buFont typeface="Arial" panose="020B0604020202020204" pitchFamily="34" charset="0"/>
              <a:buChar char="•"/>
            </a:pPr>
            <a:r>
              <a:rPr lang="en-US" dirty="0" smtClean="0"/>
              <a:t>Play based learning program</a:t>
            </a:r>
            <a:endParaRPr lang="en-AU" dirty="0"/>
          </a:p>
          <a:p>
            <a:pPr lvl="1" fontAlgn="ctr">
              <a:buFont typeface="Arial" panose="020B0604020202020204" pitchFamily="34" charset="0"/>
              <a:buChar char="•"/>
            </a:pPr>
            <a:r>
              <a:rPr lang="en-US" dirty="0"/>
              <a:t>Bush/Beach Kinder programs </a:t>
            </a:r>
            <a:endParaRPr lang="en-US" dirty="0" smtClean="0"/>
          </a:p>
          <a:p>
            <a:pPr lvl="1" fontAlgn="ctr">
              <a:buFont typeface="Arial" panose="020B0604020202020204" pitchFamily="34" charset="0"/>
              <a:buChar char="•"/>
            </a:pPr>
            <a:r>
              <a:rPr lang="en-US" dirty="0" smtClean="0"/>
              <a:t>Focus on diversity and inclusion</a:t>
            </a:r>
            <a:endParaRPr lang="en-US" dirty="0"/>
          </a:p>
          <a:p>
            <a:endParaRPr lang="en-US" dirty="0" smtClean="0"/>
          </a:p>
          <a:p>
            <a:pPr marL="457200" lvl="1" indent="0" fontAlgn="ctr">
              <a:buNone/>
            </a:pPr>
            <a:endParaRPr lang="en-AU" dirty="0"/>
          </a:p>
          <a:p>
            <a:endParaRPr lang="en-AU" dirty="0"/>
          </a:p>
        </p:txBody>
      </p:sp>
      <p:sp>
        <p:nvSpPr>
          <p:cNvPr id="8" name="Oval 7"/>
          <p:cNvSpPr/>
          <p:nvPr/>
        </p:nvSpPr>
        <p:spPr>
          <a:xfrm>
            <a:off x="827584" y="3377870"/>
            <a:ext cx="2867620" cy="246464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The </a:t>
            </a:r>
            <a:r>
              <a:rPr lang="en-US" sz="1600" dirty="0" smtClean="0"/>
              <a:t>“Quality </a:t>
            </a:r>
            <a:r>
              <a:rPr lang="en-US" sz="1600" dirty="0"/>
              <a:t>of our </a:t>
            </a:r>
            <a:r>
              <a:rPr lang="en-US" sz="1600" dirty="0" smtClean="0"/>
              <a:t>educators” is </a:t>
            </a:r>
            <a:r>
              <a:rPr lang="en-US" sz="1600" dirty="0"/>
              <a:t>what families </a:t>
            </a:r>
            <a:r>
              <a:rPr lang="en-US" sz="1600" dirty="0" smtClean="0"/>
              <a:t>like </a:t>
            </a:r>
            <a:r>
              <a:rPr lang="en-US" sz="1600" dirty="0"/>
              <a:t>most about the educational program</a:t>
            </a:r>
            <a:r>
              <a:rPr lang="en-US" sz="1600" dirty="0" smtClean="0"/>
              <a:t>. (80%)</a:t>
            </a:r>
            <a:endParaRPr lang="en-US" sz="1600" dirty="0"/>
          </a:p>
        </p:txBody>
      </p:sp>
      <p:pic>
        <p:nvPicPr>
          <p:cNvPr id="4" name="Picture 3"/>
          <p:cNvPicPr>
            <a:picLocks noChangeAspect="1"/>
          </p:cNvPicPr>
          <p:nvPr/>
        </p:nvPicPr>
        <p:blipFill>
          <a:blip r:embed="rId3"/>
          <a:stretch>
            <a:fillRect/>
          </a:stretch>
        </p:blipFill>
        <p:spPr>
          <a:xfrm>
            <a:off x="4295775" y="2204864"/>
            <a:ext cx="4314825" cy="3495675"/>
          </a:xfrm>
          <a:prstGeom prst="rect">
            <a:avLst/>
          </a:prstGeom>
        </p:spPr>
      </p:pic>
    </p:spTree>
    <p:extLst>
      <p:ext uri="{BB962C8B-B14F-4D97-AF65-F5344CB8AC3E}">
        <p14:creationId xmlns:p14="http://schemas.microsoft.com/office/powerpoint/2010/main" val="2783238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Kindergarten – Positive Results</a:t>
            </a:r>
            <a:endParaRPr lang="en-AU" dirty="0"/>
          </a:p>
        </p:txBody>
      </p:sp>
      <p:sp>
        <p:nvSpPr>
          <p:cNvPr id="5" name="Rounded Rectangular Callout 4"/>
          <p:cNvSpPr/>
          <p:nvPr/>
        </p:nvSpPr>
        <p:spPr>
          <a:xfrm>
            <a:off x="282970" y="2132856"/>
            <a:ext cx="3456384" cy="1736646"/>
          </a:xfrm>
          <a:prstGeom prst="wedgeRoundRectCallou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lIns="0" rIns="288000">
            <a:spAutoFit/>
          </a:bodyPr>
          <a:lstStyle/>
          <a:p>
            <a:pPr lvl="1" fontAlgn="ctr"/>
            <a:r>
              <a:rPr lang="en-AU" sz="1600" dirty="0">
                <a:solidFill>
                  <a:schemeClr val="accent6"/>
                </a:solidFill>
              </a:rPr>
              <a:t>They do this really well. Just through embedding little things, like stories, songs, games, learning words and symbols. It makes it seem like a natural part of their education.</a:t>
            </a:r>
          </a:p>
        </p:txBody>
      </p:sp>
      <p:sp>
        <p:nvSpPr>
          <p:cNvPr id="11" name="Rounded Rectangular Callout 10"/>
          <p:cNvSpPr/>
          <p:nvPr/>
        </p:nvSpPr>
        <p:spPr>
          <a:xfrm>
            <a:off x="282970" y="4480381"/>
            <a:ext cx="3600400" cy="2009061"/>
          </a:xfrm>
          <a:prstGeom prst="wedgeRoundRectCallou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lIns="0" rIns="288000">
            <a:spAutoFit/>
          </a:bodyPr>
          <a:lstStyle/>
          <a:p>
            <a:pPr lvl="1" fontAlgn="ctr"/>
            <a:r>
              <a:rPr lang="en-AU" sz="1600" dirty="0"/>
              <a:t>My daughter has taught us things about Aboriginal and Torres Strait Islander culture and often discusses new words she has learnt or there are visiting staff who provide education for the children</a:t>
            </a:r>
          </a:p>
        </p:txBody>
      </p:sp>
      <p:sp>
        <p:nvSpPr>
          <p:cNvPr id="13" name="Rounded Rectangular Callout 12"/>
          <p:cNvSpPr/>
          <p:nvPr/>
        </p:nvSpPr>
        <p:spPr>
          <a:xfrm>
            <a:off x="3995936" y="2340474"/>
            <a:ext cx="4788024" cy="2724150"/>
          </a:xfrm>
          <a:prstGeom prst="wedgeRoundRectCallout">
            <a:avLst/>
          </a:prstGeom>
          <a:solidFill>
            <a:schemeClr val="bg2"/>
          </a:solidFill>
          <a:ln>
            <a:noFill/>
          </a:ln>
        </p:spPr>
        <p:style>
          <a:lnRef idx="0">
            <a:scrgbClr r="0" g="0" b="0"/>
          </a:lnRef>
          <a:fillRef idx="0">
            <a:scrgbClr r="0" g="0" b="0"/>
          </a:fillRef>
          <a:effectRef idx="0">
            <a:scrgbClr r="0" g="0" b="0"/>
          </a:effectRef>
          <a:fontRef idx="minor">
            <a:schemeClr val="lt1"/>
          </a:fontRef>
        </p:style>
        <p:txBody>
          <a:bodyPr wrap="square" lIns="0" rIns="288000">
            <a:spAutoFit/>
          </a:bodyPr>
          <a:lstStyle/>
          <a:p>
            <a:pPr lvl="1" fontAlgn="ctr"/>
            <a:r>
              <a:rPr lang="en-AU" sz="1400" dirty="0"/>
              <a:t>Daily references are made to the Aboriginal and Torres Strait Islander land upon which the Preschool is located. There is a dedicated play space within the kinder room that contains books, sensory objects, flags and other toys from Aboriginal and Torres Strait Islander culture which the children are free to explore. Frequent art experiences are available to students, using resources from nature and indigenous perspectives are highlighted and discussed during these activities.</a:t>
            </a:r>
          </a:p>
        </p:txBody>
      </p:sp>
      <p:sp>
        <p:nvSpPr>
          <p:cNvPr id="16" name="Rounded Rectangular Callout 15"/>
          <p:cNvSpPr/>
          <p:nvPr/>
        </p:nvSpPr>
        <p:spPr>
          <a:xfrm>
            <a:off x="5199916" y="5484911"/>
            <a:ext cx="3600400" cy="1191816"/>
          </a:xfrm>
          <a:prstGeom prst="wedgeRoundRectCallou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lIns="0" rIns="288000">
            <a:spAutoFit/>
          </a:bodyPr>
          <a:lstStyle/>
          <a:p>
            <a:pPr lvl="1" fontAlgn="ctr"/>
            <a:r>
              <a:rPr lang="en-AU" sz="1600" dirty="0"/>
              <a:t>Successfully - however some of the teachers cover this more in-depth than others in my experience.</a:t>
            </a:r>
          </a:p>
        </p:txBody>
      </p:sp>
      <p:pic>
        <p:nvPicPr>
          <p:cNvPr id="7" name="Picture 6"/>
          <p:cNvPicPr>
            <a:picLocks noChangeAspect="1"/>
          </p:cNvPicPr>
          <p:nvPr/>
        </p:nvPicPr>
        <p:blipFill>
          <a:blip r:embed="rId3"/>
          <a:stretch>
            <a:fillRect/>
          </a:stretch>
        </p:blipFill>
        <p:spPr>
          <a:xfrm>
            <a:off x="611560" y="1499917"/>
            <a:ext cx="6356651" cy="512258"/>
          </a:xfrm>
          <a:prstGeom prst="rect">
            <a:avLst/>
          </a:prstGeom>
        </p:spPr>
      </p:pic>
    </p:spTree>
    <p:extLst>
      <p:ext uri="{BB962C8B-B14F-4D97-AF65-F5344CB8AC3E}">
        <p14:creationId xmlns:p14="http://schemas.microsoft.com/office/powerpoint/2010/main" val="3191844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ular Callout 6"/>
          <p:cNvSpPr/>
          <p:nvPr/>
        </p:nvSpPr>
        <p:spPr>
          <a:xfrm>
            <a:off x="179512" y="3184951"/>
            <a:ext cx="3907249" cy="1770698"/>
          </a:xfrm>
          <a:prstGeom prst="wedgeRoundRectCallou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Ins="144000">
            <a:spAutoFit/>
          </a:bodyPr>
          <a:lstStyle/>
          <a:p>
            <a:pPr lvl="1" fontAlgn="ctr"/>
            <a:r>
              <a:rPr lang="en-AU" sz="1400" dirty="0"/>
              <a:t>Very supportive of my child with additional needs. Teachers are very open and receptive, </a:t>
            </a:r>
            <a:r>
              <a:rPr lang="en-AU" sz="1400" dirty="0" smtClean="0"/>
              <a:t>also proactive </a:t>
            </a:r>
            <a:r>
              <a:rPr lang="en-AU" sz="1400" dirty="0"/>
              <a:t>in </a:t>
            </a:r>
            <a:r>
              <a:rPr lang="en-AU" sz="1400" dirty="0" smtClean="0"/>
              <a:t>providing suggestions </a:t>
            </a:r>
            <a:r>
              <a:rPr lang="en-AU" sz="1400" dirty="0"/>
              <a:t>and solutions. The classroom environment is very calm </a:t>
            </a:r>
            <a:r>
              <a:rPr lang="en-AU" sz="1400" dirty="0" smtClean="0"/>
              <a:t>and organised </a:t>
            </a:r>
            <a:r>
              <a:rPr lang="en-AU" sz="1400" dirty="0"/>
              <a:t>which is fantastic. The kids are very respectful, attentive and settled.</a:t>
            </a:r>
          </a:p>
        </p:txBody>
      </p:sp>
      <p:sp>
        <p:nvSpPr>
          <p:cNvPr id="9" name="Rounded Rectangular Callout 8"/>
          <p:cNvSpPr/>
          <p:nvPr/>
        </p:nvSpPr>
        <p:spPr>
          <a:xfrm>
            <a:off x="4303069" y="4745007"/>
            <a:ext cx="4436882" cy="1293971"/>
          </a:xfrm>
          <a:prstGeom prst="wedgeRoundRectCallout">
            <a:avLst/>
          </a:prstGeom>
          <a:solidFill>
            <a:schemeClr val="accent1">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lIns="0" rIns="252000">
            <a:spAutoFit/>
          </a:bodyPr>
          <a:lstStyle/>
          <a:p>
            <a:pPr lvl="1" fontAlgn="ctr"/>
            <a:r>
              <a:rPr lang="en-AU" sz="1400" dirty="0">
                <a:solidFill>
                  <a:schemeClr val="accent6"/>
                </a:solidFill>
              </a:rPr>
              <a:t>Our daughter has been thoroughly engaged since day 1. </a:t>
            </a:r>
            <a:r>
              <a:rPr lang="en-AU" sz="1400" dirty="0" smtClean="0">
                <a:solidFill>
                  <a:schemeClr val="accent6"/>
                </a:solidFill>
              </a:rPr>
              <a:t>The </a:t>
            </a:r>
            <a:r>
              <a:rPr lang="en-AU" sz="1400" dirty="0">
                <a:solidFill>
                  <a:schemeClr val="accent6"/>
                </a:solidFill>
              </a:rPr>
              <a:t>consistency of weekly updates and communications with parents from our teacher has been great, which has provided us the ability to continue </a:t>
            </a:r>
            <a:r>
              <a:rPr lang="en-AU" sz="1400" dirty="0" smtClean="0">
                <a:solidFill>
                  <a:schemeClr val="accent6"/>
                </a:solidFill>
              </a:rPr>
              <a:t>the learnings/discussions </a:t>
            </a:r>
            <a:r>
              <a:rPr lang="en-AU" sz="1400" dirty="0">
                <a:solidFill>
                  <a:schemeClr val="accent6"/>
                </a:solidFill>
              </a:rPr>
              <a:t>at home.</a:t>
            </a:r>
          </a:p>
        </p:txBody>
      </p:sp>
      <p:sp>
        <p:nvSpPr>
          <p:cNvPr id="5" name="Rounded Rectangular Callout 4"/>
          <p:cNvSpPr/>
          <p:nvPr/>
        </p:nvSpPr>
        <p:spPr>
          <a:xfrm>
            <a:off x="4139952" y="1411063"/>
            <a:ext cx="4652906" cy="2724150"/>
          </a:xfrm>
          <a:prstGeom prst="wedgeRoundRectCallou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lIns="0" rIns="180000">
            <a:spAutoFit/>
          </a:bodyPr>
          <a:lstStyle/>
          <a:p>
            <a:r>
              <a:rPr lang="en-US" sz="1400" dirty="0" smtClean="0"/>
              <a:t>The </a:t>
            </a:r>
            <a:r>
              <a:rPr lang="en-US" sz="1400" dirty="0"/>
              <a:t>staff are warm, nurturing, caring and compassionate. They challenge my child to do </a:t>
            </a:r>
            <a:r>
              <a:rPr lang="en-US" sz="1400" dirty="0" smtClean="0"/>
              <a:t>hard things</a:t>
            </a:r>
            <a:r>
              <a:rPr lang="en-US" sz="1400" dirty="0"/>
              <a:t>, provide encouragement and support. They support my child to </a:t>
            </a:r>
            <a:r>
              <a:rPr lang="en-US" sz="1400" dirty="0" smtClean="0"/>
              <a:t>separate </a:t>
            </a:r>
            <a:r>
              <a:rPr lang="en-US" sz="1400" dirty="0"/>
              <a:t>from me, </a:t>
            </a:r>
            <a:r>
              <a:rPr lang="en-US" sz="1400" dirty="0" smtClean="0"/>
              <a:t>even when </a:t>
            </a:r>
            <a:r>
              <a:rPr lang="en-US" sz="1400" dirty="0"/>
              <a:t>it is difficult and sometimes sad. They have a clear understanding on my </a:t>
            </a:r>
            <a:r>
              <a:rPr lang="en-US" sz="1400" dirty="0" smtClean="0"/>
              <a:t>child's interests</a:t>
            </a:r>
            <a:r>
              <a:rPr lang="en-US" sz="1400" dirty="0"/>
              <a:t>, needs and areas for improvement and have taken deliberate steps to support him </a:t>
            </a:r>
            <a:r>
              <a:rPr lang="en-US" sz="1400" dirty="0" smtClean="0"/>
              <a:t>to work </a:t>
            </a:r>
            <a:r>
              <a:rPr lang="en-US" sz="1400" dirty="0"/>
              <a:t>on these. The outdoor environment beyond the yard is utilised to support development </a:t>
            </a:r>
            <a:r>
              <a:rPr lang="en-US" sz="1400" dirty="0" smtClean="0"/>
              <a:t>of the </a:t>
            </a:r>
            <a:r>
              <a:rPr lang="en-US" sz="1400" dirty="0"/>
              <a:t>children in all areas - relationships, confidence, risk-taking, communication, exploration</a:t>
            </a:r>
            <a:r>
              <a:rPr lang="en-US" sz="1400" dirty="0" smtClean="0"/>
              <a:t>, investigation</a:t>
            </a:r>
            <a:r>
              <a:rPr lang="en-US" sz="1400" dirty="0"/>
              <a:t>.</a:t>
            </a:r>
            <a:endParaRPr lang="en-AU" sz="1400" dirty="0"/>
          </a:p>
        </p:txBody>
      </p:sp>
      <p:sp>
        <p:nvSpPr>
          <p:cNvPr id="3" name="Title 2"/>
          <p:cNvSpPr>
            <a:spLocks noGrp="1"/>
          </p:cNvSpPr>
          <p:nvPr>
            <p:ph type="title"/>
          </p:nvPr>
        </p:nvSpPr>
        <p:spPr/>
        <p:txBody>
          <a:bodyPr/>
          <a:lstStyle/>
          <a:p>
            <a:r>
              <a:rPr lang="en-US" dirty="0" smtClean="0"/>
              <a:t>Kindergarten - </a:t>
            </a:r>
            <a:r>
              <a:rPr lang="en-US" dirty="0"/>
              <a:t>Family comments </a:t>
            </a:r>
            <a:endParaRPr lang="en-AU" dirty="0"/>
          </a:p>
        </p:txBody>
      </p:sp>
      <p:sp>
        <p:nvSpPr>
          <p:cNvPr id="4" name="Rounded Rectangular Callout 3"/>
          <p:cNvSpPr/>
          <p:nvPr/>
        </p:nvSpPr>
        <p:spPr>
          <a:xfrm>
            <a:off x="179512" y="1493339"/>
            <a:ext cx="3456384" cy="1328023"/>
          </a:xfrm>
          <a:prstGeom prst="wedgeRoundRectCallou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lIns="0" rIns="288000">
            <a:spAutoFit/>
          </a:bodyPr>
          <a:lstStyle/>
          <a:p>
            <a:pPr lvl="1" fontAlgn="ctr"/>
            <a:r>
              <a:rPr lang="en-AU" sz="1200" dirty="0">
                <a:solidFill>
                  <a:schemeClr val="accent6"/>
                </a:solidFill>
              </a:rPr>
              <a:t>My child is sensitive and did not speak English at the start of the year. The educators have done a fantastic job in making sure he is not overwhelmed and in reassuring him and including him in group </a:t>
            </a:r>
            <a:r>
              <a:rPr lang="en-AU" sz="1200" dirty="0" smtClean="0">
                <a:solidFill>
                  <a:schemeClr val="accent6"/>
                </a:solidFill>
              </a:rPr>
              <a:t>activities.</a:t>
            </a:r>
            <a:endParaRPr lang="en-AU" sz="1200" dirty="0">
              <a:solidFill>
                <a:schemeClr val="accent6"/>
              </a:solidFill>
            </a:endParaRPr>
          </a:p>
        </p:txBody>
      </p:sp>
      <p:sp>
        <p:nvSpPr>
          <p:cNvPr id="8" name="Rounded Rectangular Callout 7"/>
          <p:cNvSpPr/>
          <p:nvPr/>
        </p:nvSpPr>
        <p:spPr>
          <a:xfrm>
            <a:off x="179512" y="5319239"/>
            <a:ext cx="3456384" cy="1191816"/>
          </a:xfrm>
          <a:prstGeom prst="wedgeRoundRectCallout">
            <a:avLst/>
          </a:prstGeom>
          <a:solidFill>
            <a:schemeClr val="bg2"/>
          </a:solidFill>
          <a:ln>
            <a:noFill/>
          </a:ln>
        </p:spPr>
        <p:style>
          <a:lnRef idx="0">
            <a:scrgbClr r="0" g="0" b="0"/>
          </a:lnRef>
          <a:fillRef idx="0">
            <a:scrgbClr r="0" g="0" b="0"/>
          </a:fillRef>
          <a:effectRef idx="0">
            <a:scrgbClr r="0" g="0" b="0"/>
          </a:effectRef>
          <a:fontRef idx="minor">
            <a:schemeClr val="lt1"/>
          </a:fontRef>
        </p:style>
        <p:txBody>
          <a:bodyPr wrap="square" lIns="0" rIns="288000">
            <a:spAutoFit/>
          </a:bodyPr>
          <a:lstStyle/>
          <a:p>
            <a:pPr algn="ctr"/>
            <a:r>
              <a:rPr lang="en-US" sz="1600" dirty="0" smtClean="0"/>
              <a:t>My </a:t>
            </a:r>
            <a:r>
              <a:rPr lang="en-US" sz="1600" dirty="0"/>
              <a:t>child is always excited about the opportunities kinder brings and the fun activities they </a:t>
            </a:r>
            <a:r>
              <a:rPr lang="en-US" sz="1600" dirty="0" smtClean="0"/>
              <a:t>will take </a:t>
            </a:r>
            <a:r>
              <a:rPr lang="en-US" sz="1600" dirty="0"/>
              <a:t>part in. She loves bush </a:t>
            </a:r>
            <a:r>
              <a:rPr lang="en-US" sz="1600" dirty="0" smtClean="0"/>
              <a:t>kinder!</a:t>
            </a:r>
            <a:endParaRPr lang="en-AU" sz="1600" dirty="0"/>
          </a:p>
        </p:txBody>
      </p:sp>
    </p:spTree>
    <p:extLst>
      <p:ext uri="{BB962C8B-B14F-4D97-AF65-F5344CB8AC3E}">
        <p14:creationId xmlns:p14="http://schemas.microsoft.com/office/powerpoint/2010/main" val="4267278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700808"/>
            <a:ext cx="7992888" cy="1512168"/>
          </a:xfrm>
        </p:spPr>
        <p:txBody>
          <a:bodyPr/>
          <a:lstStyle/>
          <a:p>
            <a:r>
              <a:rPr lang="en-US" dirty="0"/>
              <a:t>Areas for improvement</a:t>
            </a:r>
          </a:p>
          <a:p>
            <a:pPr lvl="1" fontAlgn="ctr">
              <a:buFont typeface="Arial" panose="020B0604020202020204" pitchFamily="34" charset="0"/>
              <a:buChar char="•"/>
            </a:pPr>
            <a:r>
              <a:rPr lang="en-US" dirty="0"/>
              <a:t>QIP – </a:t>
            </a:r>
            <a:r>
              <a:rPr lang="en-US" dirty="0" smtClean="0"/>
              <a:t>there’s confusion </a:t>
            </a:r>
            <a:r>
              <a:rPr lang="en-US" dirty="0"/>
              <a:t>between </a:t>
            </a:r>
            <a:r>
              <a:rPr lang="en-US" dirty="0" err="1"/>
              <a:t>Educa</a:t>
            </a:r>
            <a:r>
              <a:rPr lang="en-US" dirty="0"/>
              <a:t> &amp; QIP input methods.</a:t>
            </a:r>
          </a:p>
          <a:p>
            <a:pPr lvl="1" fontAlgn="ctr">
              <a:buFont typeface="Arial" panose="020B0604020202020204" pitchFamily="34" charset="0"/>
              <a:buChar char="•"/>
            </a:pPr>
            <a:r>
              <a:rPr lang="en-US" dirty="0"/>
              <a:t>Staff feedback for parents re: children’s individual progress.</a:t>
            </a:r>
            <a:endParaRPr lang="en-AU" dirty="0"/>
          </a:p>
          <a:p>
            <a:pPr lvl="1" fontAlgn="ctr">
              <a:buFont typeface="Arial" panose="020B0604020202020204" pitchFamily="34" charset="0"/>
              <a:buChar char="•"/>
            </a:pPr>
            <a:r>
              <a:rPr lang="en-US" dirty="0" smtClean="0"/>
              <a:t>Nude </a:t>
            </a:r>
            <a:r>
              <a:rPr lang="en-US" dirty="0"/>
              <a:t>foods explained across all programs.</a:t>
            </a:r>
            <a:endParaRPr lang="en-AU" dirty="0"/>
          </a:p>
          <a:p>
            <a:pPr lvl="1" fontAlgn="ctr">
              <a:buFont typeface="Arial" panose="020B0604020202020204" pitchFamily="34" charset="0"/>
              <a:buChar char="•"/>
            </a:pPr>
            <a:r>
              <a:rPr lang="en-US" dirty="0" smtClean="0"/>
              <a:t>Handbook </a:t>
            </a:r>
            <a:r>
              <a:rPr lang="en-US" dirty="0"/>
              <a:t>info put on </a:t>
            </a:r>
            <a:r>
              <a:rPr lang="en-US" dirty="0" err="1"/>
              <a:t>Educa</a:t>
            </a:r>
            <a:r>
              <a:rPr lang="en-US" dirty="0"/>
              <a:t>.</a:t>
            </a:r>
          </a:p>
          <a:p>
            <a:pPr lvl="1" fontAlgn="ctr">
              <a:buFont typeface="Arial" panose="020B0604020202020204" pitchFamily="34" charset="0"/>
              <a:buChar char="•"/>
            </a:pPr>
            <a:endParaRPr lang="en-US" dirty="0" smtClean="0"/>
          </a:p>
          <a:p>
            <a:pPr lvl="1" fontAlgn="ctr">
              <a:buFont typeface="Arial" panose="020B0604020202020204" pitchFamily="34" charset="0"/>
              <a:buChar char="•"/>
            </a:pPr>
            <a:endParaRPr lang="en-US" dirty="0"/>
          </a:p>
          <a:p>
            <a:pPr lvl="1" fontAlgn="ctr">
              <a:buFont typeface="Arial" panose="020B0604020202020204" pitchFamily="34" charset="0"/>
              <a:buChar char="•"/>
            </a:pPr>
            <a:endParaRPr lang="en-US" dirty="0" smtClean="0"/>
          </a:p>
          <a:p>
            <a:pPr lvl="1" fontAlgn="ctr">
              <a:buFont typeface="Arial" panose="020B0604020202020204" pitchFamily="34" charset="0"/>
              <a:buChar char="•"/>
            </a:pPr>
            <a:endParaRPr lang="en-US" dirty="0" smtClean="0"/>
          </a:p>
          <a:p>
            <a:endParaRPr lang="en-AU" dirty="0"/>
          </a:p>
        </p:txBody>
      </p:sp>
      <p:sp>
        <p:nvSpPr>
          <p:cNvPr id="3" name="Title 2"/>
          <p:cNvSpPr>
            <a:spLocks noGrp="1"/>
          </p:cNvSpPr>
          <p:nvPr>
            <p:ph type="title"/>
          </p:nvPr>
        </p:nvSpPr>
        <p:spPr/>
        <p:txBody>
          <a:bodyPr/>
          <a:lstStyle/>
          <a:p>
            <a:r>
              <a:rPr lang="en-US" dirty="0"/>
              <a:t>Kindergarten - </a:t>
            </a:r>
            <a:r>
              <a:rPr lang="en-US" dirty="0"/>
              <a:t>Improvements</a:t>
            </a:r>
            <a:endParaRPr lang="en-AU" dirty="0"/>
          </a:p>
        </p:txBody>
      </p:sp>
      <p:pic>
        <p:nvPicPr>
          <p:cNvPr id="4" name="Picture 3"/>
          <p:cNvPicPr>
            <a:picLocks noChangeAspect="1"/>
          </p:cNvPicPr>
          <p:nvPr/>
        </p:nvPicPr>
        <p:blipFill>
          <a:blip r:embed="rId2"/>
          <a:stretch>
            <a:fillRect/>
          </a:stretch>
        </p:blipFill>
        <p:spPr>
          <a:xfrm>
            <a:off x="1331640" y="3356992"/>
            <a:ext cx="5976664" cy="2520280"/>
          </a:xfrm>
          <a:prstGeom prst="rect">
            <a:avLst/>
          </a:prstGeom>
        </p:spPr>
      </p:pic>
    </p:spTree>
    <p:extLst>
      <p:ext uri="{BB962C8B-B14F-4D97-AF65-F5344CB8AC3E}">
        <p14:creationId xmlns:p14="http://schemas.microsoft.com/office/powerpoint/2010/main" val="2443552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Kindergarten - </a:t>
            </a:r>
            <a:r>
              <a:rPr lang="en-US" dirty="0" smtClean="0"/>
              <a:t>Improvements</a:t>
            </a:r>
            <a:endParaRPr lang="en-AU" dirty="0"/>
          </a:p>
        </p:txBody>
      </p:sp>
      <p:sp>
        <p:nvSpPr>
          <p:cNvPr id="2" name="Content Placeholder 1"/>
          <p:cNvSpPr>
            <a:spLocks noGrp="1"/>
          </p:cNvSpPr>
          <p:nvPr>
            <p:ph idx="1"/>
          </p:nvPr>
        </p:nvSpPr>
        <p:spPr>
          <a:xfrm>
            <a:off x="611560" y="1700808"/>
            <a:ext cx="7992888" cy="1584176"/>
          </a:xfrm>
        </p:spPr>
        <p:txBody>
          <a:bodyPr/>
          <a:lstStyle/>
          <a:p>
            <a:pPr marL="457200" lvl="1" indent="0" fontAlgn="ctr">
              <a:buNone/>
            </a:pPr>
            <a:r>
              <a:rPr lang="en-US" dirty="0"/>
              <a:t>Families would like:</a:t>
            </a:r>
          </a:p>
          <a:p>
            <a:pPr lvl="2" fontAlgn="ctr">
              <a:buFont typeface="Arial" panose="020B0604020202020204" pitchFamily="34" charset="0"/>
              <a:buChar char="•"/>
            </a:pPr>
            <a:r>
              <a:rPr lang="en-US" dirty="0"/>
              <a:t>more longer day sessions offered as option.</a:t>
            </a:r>
          </a:p>
          <a:p>
            <a:pPr lvl="2" fontAlgn="ctr">
              <a:buFont typeface="Arial" panose="020B0604020202020204" pitchFamily="34" charset="0"/>
              <a:buChar char="•"/>
            </a:pPr>
            <a:r>
              <a:rPr lang="en-US" dirty="0"/>
              <a:t>reports provided mid &amp; end year. </a:t>
            </a:r>
          </a:p>
          <a:p>
            <a:pPr lvl="2" fontAlgn="ctr">
              <a:buFont typeface="Arial" panose="020B0604020202020204" pitchFamily="34" charset="0"/>
              <a:buChar char="•"/>
            </a:pPr>
            <a:r>
              <a:rPr lang="en-US" dirty="0"/>
              <a:t>more intentional learning communication/information from Bush/Beach kinder across all programs.</a:t>
            </a:r>
          </a:p>
          <a:p>
            <a:endParaRPr lang="en-AU" dirty="0"/>
          </a:p>
        </p:txBody>
      </p:sp>
      <p:pic>
        <p:nvPicPr>
          <p:cNvPr id="4" name="Picture 3"/>
          <p:cNvPicPr>
            <a:picLocks noChangeAspect="1"/>
          </p:cNvPicPr>
          <p:nvPr/>
        </p:nvPicPr>
        <p:blipFill>
          <a:blip r:embed="rId2"/>
          <a:stretch>
            <a:fillRect/>
          </a:stretch>
        </p:blipFill>
        <p:spPr>
          <a:xfrm>
            <a:off x="827584" y="3429000"/>
            <a:ext cx="4838700" cy="2448272"/>
          </a:xfrm>
          <a:prstGeom prst="rect">
            <a:avLst/>
          </a:prstGeom>
        </p:spPr>
      </p:pic>
    </p:spTree>
    <p:extLst>
      <p:ext uri="{BB962C8B-B14F-4D97-AF65-F5344CB8AC3E}">
        <p14:creationId xmlns:p14="http://schemas.microsoft.com/office/powerpoint/2010/main" val="3461368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ular Callout 6"/>
          <p:cNvSpPr/>
          <p:nvPr/>
        </p:nvSpPr>
        <p:spPr>
          <a:xfrm>
            <a:off x="2776374" y="1600282"/>
            <a:ext cx="2592287" cy="1021556"/>
          </a:xfrm>
          <a:prstGeom prst="wedgeRoundRectCallout">
            <a:avLst/>
          </a:prstGeom>
          <a:solidFill>
            <a:schemeClr val="bg2"/>
          </a:solidFill>
          <a:ln>
            <a:noFill/>
          </a:ln>
        </p:spPr>
        <p:style>
          <a:lnRef idx="0">
            <a:scrgbClr r="0" g="0" b="0"/>
          </a:lnRef>
          <a:fillRef idx="0">
            <a:scrgbClr r="0" g="0" b="0"/>
          </a:fillRef>
          <a:effectRef idx="0">
            <a:scrgbClr r="0" g="0" b="0"/>
          </a:effectRef>
          <a:fontRef idx="minor">
            <a:schemeClr val="lt1"/>
          </a:fontRef>
        </p:style>
        <p:txBody>
          <a:bodyPr wrap="square" rIns="144000">
            <a:spAutoFit/>
          </a:bodyPr>
          <a:lstStyle/>
          <a:p>
            <a:pPr lvl="1" fontAlgn="ctr"/>
            <a:r>
              <a:rPr lang="en-AU" dirty="0"/>
              <a:t>It was well organised and </a:t>
            </a:r>
            <a:r>
              <a:rPr lang="en-AU" dirty="0" smtClean="0"/>
              <a:t>straightforward.</a:t>
            </a:r>
            <a:endParaRPr lang="en-AU" sz="1400" dirty="0"/>
          </a:p>
        </p:txBody>
      </p:sp>
      <p:sp>
        <p:nvSpPr>
          <p:cNvPr id="5" name="Rounded Rectangular Callout 4"/>
          <p:cNvSpPr/>
          <p:nvPr/>
        </p:nvSpPr>
        <p:spPr>
          <a:xfrm>
            <a:off x="5520101" y="1630421"/>
            <a:ext cx="3516395" cy="1328023"/>
          </a:xfrm>
          <a:prstGeom prst="wedgeRoundRectCallou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lIns="0" rIns="180000">
            <a:spAutoFit/>
          </a:bodyPr>
          <a:lstStyle/>
          <a:p>
            <a:pPr lvl="1" fontAlgn="ctr"/>
            <a:r>
              <a:rPr lang="en-AU" dirty="0"/>
              <a:t>It was very </a:t>
            </a:r>
            <a:r>
              <a:rPr lang="en-AU" dirty="0" smtClean="0"/>
              <a:t>straight forward </a:t>
            </a:r>
            <a:r>
              <a:rPr lang="en-AU" dirty="0"/>
              <a:t>and when I made enquiries all personnel were extremely </a:t>
            </a:r>
            <a:r>
              <a:rPr lang="en-AU" dirty="0" smtClean="0"/>
              <a:t>helpful.</a:t>
            </a:r>
            <a:endParaRPr lang="en-AU" sz="1400" dirty="0"/>
          </a:p>
        </p:txBody>
      </p:sp>
      <p:sp>
        <p:nvSpPr>
          <p:cNvPr id="3" name="Title 2"/>
          <p:cNvSpPr>
            <a:spLocks noGrp="1"/>
          </p:cNvSpPr>
          <p:nvPr>
            <p:ph type="title"/>
          </p:nvPr>
        </p:nvSpPr>
        <p:spPr/>
        <p:txBody>
          <a:bodyPr/>
          <a:lstStyle/>
          <a:p>
            <a:r>
              <a:rPr lang="en-US" dirty="0"/>
              <a:t>Kindergarten - </a:t>
            </a:r>
            <a:r>
              <a:rPr lang="en-AU" dirty="0"/>
              <a:t>online central application process</a:t>
            </a:r>
          </a:p>
        </p:txBody>
      </p:sp>
      <p:sp>
        <p:nvSpPr>
          <p:cNvPr id="4" name="Rounded Rectangular Callout 3"/>
          <p:cNvSpPr/>
          <p:nvPr/>
        </p:nvSpPr>
        <p:spPr>
          <a:xfrm>
            <a:off x="107504" y="1630421"/>
            <a:ext cx="2517430" cy="715089"/>
          </a:xfrm>
          <a:prstGeom prst="wedgeRoundRectCallou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lIns="0" rIns="288000">
            <a:spAutoFit/>
          </a:bodyPr>
          <a:lstStyle/>
          <a:p>
            <a:pPr lvl="1" algn="ctr" fontAlgn="ctr"/>
            <a:r>
              <a:rPr lang="en-AU" dirty="0" smtClean="0"/>
              <a:t>Since </a:t>
            </a:r>
            <a:r>
              <a:rPr lang="en-AU" dirty="0"/>
              <a:t>the upgrade it is 110% </a:t>
            </a:r>
            <a:r>
              <a:rPr lang="en-AU" dirty="0" smtClean="0"/>
              <a:t>better.</a:t>
            </a:r>
            <a:endParaRPr lang="en-AU" dirty="0">
              <a:solidFill>
                <a:schemeClr val="accent6"/>
              </a:solidFill>
            </a:endParaRPr>
          </a:p>
        </p:txBody>
      </p:sp>
      <p:sp>
        <p:nvSpPr>
          <p:cNvPr id="10" name="Content Placeholder 1"/>
          <p:cNvSpPr>
            <a:spLocks noGrp="1"/>
          </p:cNvSpPr>
          <p:nvPr>
            <p:ph idx="1"/>
          </p:nvPr>
        </p:nvSpPr>
        <p:spPr>
          <a:xfrm>
            <a:off x="323528" y="3573016"/>
            <a:ext cx="7920880" cy="2232248"/>
          </a:xfrm>
        </p:spPr>
        <p:txBody>
          <a:bodyPr/>
          <a:lstStyle/>
          <a:p>
            <a:r>
              <a:rPr lang="en-US" b="1" dirty="0" smtClean="0"/>
              <a:t>Areas </a:t>
            </a:r>
            <a:r>
              <a:rPr lang="en-US" b="1" dirty="0"/>
              <a:t>for improvement</a:t>
            </a:r>
          </a:p>
          <a:p>
            <a:pPr lvl="1" fontAlgn="ctr">
              <a:buFont typeface="Arial" panose="020B0604020202020204" pitchFamily="34" charset="0"/>
              <a:buChar char="•"/>
            </a:pPr>
            <a:r>
              <a:rPr lang="en-AU" dirty="0"/>
              <a:t>A confirmation email or text that outlines your selection would be greatly </a:t>
            </a:r>
            <a:r>
              <a:rPr lang="en-AU" dirty="0" smtClean="0"/>
              <a:t>appreciated.</a:t>
            </a:r>
          </a:p>
          <a:p>
            <a:pPr lvl="2" fontAlgn="ctr">
              <a:buFont typeface="Wingdings" panose="05000000000000000000" pitchFamily="2" charset="2"/>
              <a:buChar char="q"/>
            </a:pPr>
            <a:r>
              <a:rPr lang="en-US" b="1" dirty="0" smtClean="0"/>
              <a:t>Next step: </a:t>
            </a:r>
            <a:r>
              <a:rPr lang="en-AU" dirty="0"/>
              <a:t>Liaise with </a:t>
            </a:r>
            <a:r>
              <a:rPr lang="en-AU" dirty="0" err="1"/>
              <a:t>EnrolNow</a:t>
            </a:r>
            <a:r>
              <a:rPr lang="en-AU" dirty="0"/>
              <a:t> to create email confirmation confirming selections</a:t>
            </a:r>
            <a:endParaRPr lang="en-AU" dirty="0" smtClean="0"/>
          </a:p>
          <a:p>
            <a:pPr lvl="1" fontAlgn="ctr">
              <a:buFont typeface="Arial" panose="020B0604020202020204" pitchFamily="34" charset="0"/>
              <a:buChar char="•"/>
            </a:pPr>
            <a:r>
              <a:rPr lang="en-AU" dirty="0"/>
              <a:t>It would be great to have an option to indicate if you are going to have siblings attending at the same </a:t>
            </a:r>
            <a:r>
              <a:rPr lang="en-AU" dirty="0" smtClean="0"/>
              <a:t>time.</a:t>
            </a:r>
          </a:p>
          <a:p>
            <a:pPr lvl="2" fontAlgn="ctr">
              <a:buFont typeface="Wingdings" panose="05000000000000000000" pitchFamily="2" charset="2"/>
              <a:buChar char="q"/>
            </a:pPr>
            <a:r>
              <a:rPr lang="en-US" b="1" dirty="0"/>
              <a:t>Next step</a:t>
            </a:r>
            <a:r>
              <a:rPr lang="en-US" b="1" dirty="0" smtClean="0"/>
              <a:t>: </a:t>
            </a:r>
            <a:r>
              <a:rPr lang="en-AU" dirty="0"/>
              <a:t>Add extra question </a:t>
            </a:r>
            <a:r>
              <a:rPr lang="en-AU" dirty="0" smtClean="0"/>
              <a:t>on the </a:t>
            </a:r>
            <a:r>
              <a:rPr lang="en-AU" dirty="0"/>
              <a:t>application form regarding </a:t>
            </a:r>
            <a:r>
              <a:rPr lang="en-AU" dirty="0" smtClean="0"/>
              <a:t>siblings.</a:t>
            </a:r>
            <a:endParaRPr lang="en-US" dirty="0"/>
          </a:p>
          <a:p>
            <a:endParaRPr lang="en-US" dirty="0" smtClean="0"/>
          </a:p>
          <a:p>
            <a:endParaRPr lang="en-US" dirty="0" smtClean="0"/>
          </a:p>
          <a:p>
            <a:pPr lvl="1" fontAlgn="ctr"/>
            <a:endParaRPr lang="en-AU" dirty="0"/>
          </a:p>
          <a:p>
            <a:endParaRPr lang="en-AU" dirty="0"/>
          </a:p>
        </p:txBody>
      </p:sp>
    </p:spTree>
    <p:extLst>
      <p:ext uri="{BB962C8B-B14F-4D97-AF65-F5344CB8AC3E}">
        <p14:creationId xmlns:p14="http://schemas.microsoft.com/office/powerpoint/2010/main" val="3729364727"/>
      </p:ext>
    </p:extLst>
  </p:cSld>
  <p:clrMapOvr>
    <a:masterClrMapping/>
  </p:clrMapOvr>
</p:sld>
</file>

<file path=ppt/theme/theme1.xml><?xml version="1.0" encoding="utf-8"?>
<a:theme xmlns:a="http://schemas.openxmlformats.org/drawingml/2006/main" name="SCS_Brand2018 Draft">
  <a:themeElements>
    <a:clrScheme name="SCS_brand">
      <a:dk1>
        <a:srgbClr val="54565A"/>
      </a:dk1>
      <a:lt1>
        <a:srgbClr val="FFFFFF"/>
      </a:lt1>
      <a:dk2>
        <a:srgbClr val="003767"/>
      </a:dk2>
      <a:lt2>
        <a:srgbClr val="E74F3D"/>
      </a:lt2>
      <a:accent1>
        <a:srgbClr val="00788A"/>
      </a:accent1>
      <a:accent2>
        <a:srgbClr val="19D3C5"/>
      </a:accent2>
      <a:accent3>
        <a:srgbClr val="003767"/>
      </a:accent3>
      <a:accent4>
        <a:srgbClr val="E74F3D"/>
      </a:accent4>
      <a:accent5>
        <a:srgbClr val="54565A"/>
      </a:accent5>
      <a:accent6>
        <a:srgbClr val="000000"/>
      </a:accent6>
      <a:hlink>
        <a:srgbClr val="0070C0"/>
      </a:hlink>
      <a:folHlink>
        <a:srgbClr val="002060"/>
      </a:folHlink>
    </a:clrScheme>
    <a:fontScheme name="Surf Coast Shire">
      <a:majorFont>
        <a:latin typeface="Duplicate Soft Bold"/>
        <a:ea typeface=""/>
        <a:cs typeface=""/>
      </a:majorFont>
      <a:minorFont>
        <a:latin typeface="Duplicate Soft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Presentation1" id="{04287252-046C-47B0-85EA-EA2474691C93}" vid="{A5437236-A419-4E35-9A6D-026C125C472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5DFADD4-55C1-4508-8806-EDFC967490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SCS_Brand2018 regular</Template>
  <TotalTime>0</TotalTime>
  <Words>1364</Words>
  <Application>Microsoft Office PowerPoint</Application>
  <PresentationFormat>On-screen Show (4:3)</PresentationFormat>
  <Paragraphs>129</Paragraphs>
  <Slides>15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Duplicate Soft Bold</vt:lpstr>
      <vt:lpstr>Duplicate Soft Regular</vt:lpstr>
      <vt:lpstr>Swis721 BdRnd BT</vt:lpstr>
      <vt:lpstr>Wingdings</vt:lpstr>
      <vt:lpstr>SCS_Brand2018 Draft</vt:lpstr>
      <vt:lpstr>Early Years Survey 2023</vt:lpstr>
      <vt:lpstr>Overview</vt:lpstr>
      <vt:lpstr>Why do we ask families to complete the survey?</vt:lpstr>
      <vt:lpstr>Kindergarten – Positive Results</vt:lpstr>
      <vt:lpstr>Kindergarten – Positive Results</vt:lpstr>
      <vt:lpstr>Kindergarten - Family comments </vt:lpstr>
      <vt:lpstr>Kindergarten - Improvements</vt:lpstr>
      <vt:lpstr>Kindergarten - Improvements</vt:lpstr>
      <vt:lpstr>Kindergarten - online central application process</vt:lpstr>
      <vt:lpstr>Parent Education</vt:lpstr>
      <vt:lpstr>Occasional Care – Positive Results</vt:lpstr>
      <vt:lpstr>Occasional Care – Positive Results</vt:lpstr>
      <vt:lpstr>Occasional Care – Improvements</vt:lpstr>
      <vt:lpstr>Customer Service Feedback</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2023-07-21T00:54:01Z</dcterms:created>
  <dcterms:modified xsi:type="dcterms:W3CDTF">2023-11-16T23:14:54Z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TC100819229990</vt:lpwstr>
  </property>
</Properties>
</file>