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7"/>
  </p:notesMasterIdLst>
  <p:handoutMasterIdLst>
    <p:handoutMasterId r:id="rId18"/>
  </p:handoutMasterIdLst>
  <p:sldIdLst>
    <p:sldId id="266" r:id="rId3"/>
    <p:sldId id="269" r:id="rId4"/>
    <p:sldId id="282" r:id="rId5"/>
    <p:sldId id="295" r:id="rId6"/>
    <p:sldId id="296" r:id="rId7"/>
    <p:sldId id="283" r:id="rId8"/>
    <p:sldId id="298" r:id="rId9"/>
    <p:sldId id="287" r:id="rId10"/>
    <p:sldId id="289" r:id="rId11"/>
    <p:sldId id="293" r:id="rId12"/>
    <p:sldId id="294" r:id="rId13"/>
    <p:sldId id="297" r:id="rId14"/>
    <p:sldId id="290"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3" autoAdjust="0"/>
    <p:restoredTop sz="77831" autoAdjust="0"/>
  </p:normalViewPr>
  <p:slideViewPr>
    <p:cSldViewPr>
      <p:cViewPr varScale="1">
        <p:scale>
          <a:sx n="85" d="100"/>
          <a:sy n="85" d="100"/>
        </p:scale>
        <p:origin x="1776" y="210"/>
      </p:cViewPr>
      <p:guideLst>
        <p:guide orient="horz" pos="2160"/>
        <p:guide pos="2880"/>
      </p:guideLst>
    </p:cSldViewPr>
  </p:slideViewPr>
  <p:outlineViewPr>
    <p:cViewPr>
      <p:scale>
        <a:sx n="33" d="100"/>
        <a:sy n="33" d="100"/>
      </p:scale>
      <p:origin x="0" y="24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3-10-12T11:47:03.297" idx="1">
    <p:pos x="10" y="10"/>
    <p:text/>
    <p:extLst>
      <p:ext uri="{C676402C-5697-4E1C-873F-D02D1690AC5C}">
        <p15:threadingInfo xmlns:p15="http://schemas.microsoft.com/office/powerpoint/2012/main" timeZoneBias="-6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fld id="{BEF7A24B-554D-4B99-A3CC-7667F56D1027}" type="datetimeFigureOut">
              <a:rPr lang="en-US" smtClean="0"/>
              <a:pPr/>
              <a:t>11/20/2025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fld id="{10672D4C-A99E-49DD-8A16-1D19942316C4}" type="slidenum">
              <a:rPr lang="en-US" smtClean="0"/>
              <a:pPr/>
              <a:t>‹#›</a:t>
            </a:fld>
            <a:endParaRPr lang="en-US"/>
          </a:p>
        </p:txBody>
      </p:sp>
    </p:spTree>
    <p:extLst>
      <p:ext uri="{BB962C8B-B14F-4D97-AF65-F5344CB8AC3E}">
        <p14:creationId xmlns:p14="http://schemas.microsoft.com/office/powerpoint/2010/main" val="3985514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lstStyle>
          <a:p>
            <a:fld id="{0391B76B-D742-4BD2-BF24-F4C760DB831C}" type="datetimeFigureOut">
              <a:rPr lang="en-US" smtClean="0"/>
              <a:pPr/>
              <a:t>11/20/2025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fld id="{5257B995-136A-4A15-87A5-26420C3C1021}" type="slidenum">
              <a:rPr lang="en-US" smtClean="0"/>
              <a:pPr/>
              <a:t>‹#›</a:t>
            </a:fld>
            <a:endParaRPr lang="en-US"/>
          </a:p>
        </p:txBody>
      </p:sp>
    </p:spTree>
    <p:extLst>
      <p:ext uri="{BB962C8B-B14F-4D97-AF65-F5344CB8AC3E}">
        <p14:creationId xmlns:p14="http://schemas.microsoft.com/office/powerpoint/2010/main" val="1029088642"/>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4</a:t>
            </a:fld>
            <a:endParaRPr lang="en-US"/>
          </a:p>
        </p:txBody>
      </p:sp>
    </p:spTree>
    <p:extLst>
      <p:ext uri="{BB962C8B-B14F-4D97-AF65-F5344CB8AC3E}">
        <p14:creationId xmlns:p14="http://schemas.microsoft.com/office/powerpoint/2010/main" val="1791581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5</a:t>
            </a:fld>
            <a:endParaRPr lang="en-US"/>
          </a:p>
        </p:txBody>
      </p:sp>
    </p:spTree>
    <p:extLst>
      <p:ext uri="{BB962C8B-B14F-4D97-AF65-F5344CB8AC3E}">
        <p14:creationId xmlns:p14="http://schemas.microsoft.com/office/powerpoint/2010/main" val="3852986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7</a:t>
            </a:fld>
            <a:endParaRPr lang="en-US"/>
          </a:p>
        </p:txBody>
      </p:sp>
    </p:spTree>
    <p:extLst>
      <p:ext uri="{BB962C8B-B14F-4D97-AF65-F5344CB8AC3E}">
        <p14:creationId xmlns:p14="http://schemas.microsoft.com/office/powerpoint/2010/main" val="1820721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9</a:t>
            </a:fld>
            <a:endParaRPr lang="en-US"/>
          </a:p>
        </p:txBody>
      </p:sp>
    </p:spTree>
    <p:extLst>
      <p:ext uri="{BB962C8B-B14F-4D97-AF65-F5344CB8AC3E}">
        <p14:creationId xmlns:p14="http://schemas.microsoft.com/office/powerpoint/2010/main" val="867895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11</a:t>
            </a:fld>
            <a:endParaRPr lang="en-US"/>
          </a:p>
        </p:txBody>
      </p:sp>
    </p:spTree>
    <p:extLst>
      <p:ext uri="{BB962C8B-B14F-4D97-AF65-F5344CB8AC3E}">
        <p14:creationId xmlns:p14="http://schemas.microsoft.com/office/powerpoint/2010/main" val="2580030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257B995-136A-4A15-87A5-26420C3C1021}" type="slidenum">
              <a:rPr lang="en-US" smtClean="0"/>
              <a:pPr/>
              <a:t>12</a:t>
            </a:fld>
            <a:endParaRPr lang="en-US"/>
          </a:p>
        </p:txBody>
      </p:sp>
    </p:spTree>
    <p:extLst>
      <p:ext uri="{BB962C8B-B14F-4D97-AF65-F5344CB8AC3E}">
        <p14:creationId xmlns:p14="http://schemas.microsoft.com/office/powerpoint/2010/main" val="4202864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257B995-136A-4A15-87A5-26420C3C1021}" type="slidenum">
              <a:rPr lang="en-US" smtClean="0"/>
              <a:pPr/>
              <a:t>13</a:t>
            </a:fld>
            <a:endParaRPr lang="en-US"/>
          </a:p>
        </p:txBody>
      </p:sp>
    </p:spTree>
    <p:extLst>
      <p:ext uri="{BB962C8B-B14F-4D97-AF65-F5344CB8AC3E}">
        <p14:creationId xmlns:p14="http://schemas.microsoft.com/office/powerpoint/2010/main" val="3033617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riefing slide2">
    <p:spTree>
      <p:nvGrpSpPr>
        <p:cNvPr id="1" name=""/>
        <p:cNvGrpSpPr/>
        <p:nvPr/>
      </p:nvGrpSpPr>
      <p:grpSpPr>
        <a:xfrm>
          <a:off x="0" y="0"/>
          <a:ext cx="0" cy="0"/>
          <a:chOff x="0" y="0"/>
          <a:chExt cx="0" cy="0"/>
        </a:xfrm>
      </p:grpSpPr>
      <p:sp>
        <p:nvSpPr>
          <p:cNvPr id="16" name="Rectangle 15"/>
          <p:cNvSpPr/>
          <p:nvPr userDrawn="1"/>
        </p:nvSpPr>
        <p:spPr>
          <a:xfrm>
            <a:off x="0" y="-129641"/>
            <a:ext cx="9252520" cy="77768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p:cNvSpPr/>
          <p:nvPr userDrawn="1"/>
        </p:nvSpPr>
        <p:spPr>
          <a:xfrm>
            <a:off x="0" y="647268"/>
            <a:ext cx="9252520" cy="7776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
        <p:nvSpPr>
          <p:cNvPr id="11" name="Rectangle 2"/>
          <p:cNvSpPr>
            <a:spLocks noGrp="1"/>
          </p:cNvSpPr>
          <p:nvPr>
            <p:ph idx="1" hasCustomPrompt="1"/>
          </p:nvPr>
        </p:nvSpPr>
        <p:spPr>
          <a:xfrm>
            <a:off x="630736" y="1552306"/>
            <a:ext cx="3600400" cy="5045046"/>
          </a:xfrm>
        </p:spPr>
        <p:txBody>
          <a:bodyPr/>
          <a:lstStyle>
            <a:lvl1pPr marL="285750" indent="-285750">
              <a:buFont typeface="Arial" panose="020B0604020202020204" pitchFamily="34" charset="0"/>
              <a:buChar char="•"/>
              <a:defRPr sz="1800">
                <a:latin typeface="+mn-lt"/>
              </a:defRPr>
            </a:lvl1pPr>
          </a:lstStyle>
          <a:p>
            <a:pPr lvl="0"/>
            <a:r>
              <a:rPr lang="en-US" dirty="0"/>
              <a:t>Issue 1</a:t>
            </a:r>
          </a:p>
          <a:p>
            <a:pPr lvl="0"/>
            <a:r>
              <a:rPr lang="en-US" dirty="0"/>
              <a:t>Issue 2</a:t>
            </a:r>
          </a:p>
          <a:p>
            <a:pPr lvl="0"/>
            <a:r>
              <a:rPr lang="en-US" dirty="0"/>
              <a:t>Issue 3</a:t>
            </a:r>
          </a:p>
          <a:p>
            <a:pPr lvl="0"/>
            <a:endParaRPr lang="en-US" dirty="0"/>
          </a:p>
        </p:txBody>
      </p:sp>
      <p:sp>
        <p:nvSpPr>
          <p:cNvPr id="12" name="TextBox 11"/>
          <p:cNvSpPr txBox="1"/>
          <p:nvPr userDrawn="1"/>
        </p:nvSpPr>
        <p:spPr>
          <a:xfrm>
            <a:off x="611560" y="908720"/>
            <a:ext cx="3619577" cy="332399"/>
          </a:xfrm>
          <a:prstGeom prst="rect">
            <a:avLst/>
          </a:prstGeom>
          <a:noFill/>
        </p:spPr>
        <p:txBody>
          <a:bodyPr wrap="square" lIns="0" tIns="0" rIns="0" bIns="0" rtlCol="0">
            <a:noAutofit/>
          </a:bodyPr>
          <a:lstStyle/>
          <a:p>
            <a:r>
              <a:rPr lang="en-AU" b="0" baseline="0" dirty="0">
                <a:solidFill>
                  <a:schemeClr val="accent1"/>
                </a:solidFill>
                <a:latin typeface="+mj-lt"/>
              </a:rPr>
              <a:t>Issues:</a:t>
            </a:r>
          </a:p>
        </p:txBody>
      </p:sp>
      <p:sp>
        <p:nvSpPr>
          <p:cNvPr id="13" name="Rectangle 2"/>
          <p:cNvSpPr>
            <a:spLocks noGrp="1"/>
          </p:cNvSpPr>
          <p:nvPr>
            <p:ph idx="11" hasCustomPrompt="1"/>
          </p:nvPr>
        </p:nvSpPr>
        <p:spPr>
          <a:xfrm>
            <a:off x="5004048" y="1552306"/>
            <a:ext cx="3672408" cy="5045046"/>
          </a:xfrm>
        </p:spPr>
        <p:txBody>
          <a:bodyPr/>
          <a:lstStyle>
            <a:lvl1pPr marL="285750" indent="-285750">
              <a:buFont typeface="Arial" panose="020B0604020202020204" pitchFamily="34" charset="0"/>
              <a:buChar char="•"/>
              <a:defRPr sz="1800" baseline="0">
                <a:latin typeface="+mn-lt"/>
              </a:defRPr>
            </a:lvl1pPr>
          </a:lstStyle>
          <a:p>
            <a:pPr lvl="0"/>
            <a:r>
              <a:rPr lang="en-US" dirty="0"/>
              <a:t>Step 1</a:t>
            </a:r>
          </a:p>
          <a:p>
            <a:pPr lvl="0"/>
            <a:r>
              <a:rPr lang="en-US" dirty="0"/>
              <a:t>Step 2</a:t>
            </a:r>
          </a:p>
          <a:p>
            <a:pPr lvl="0"/>
            <a:r>
              <a:rPr lang="en-US" dirty="0"/>
              <a:t>Step 3</a:t>
            </a:r>
          </a:p>
          <a:p>
            <a:pPr lvl="0"/>
            <a:endParaRPr lang="en-US" dirty="0"/>
          </a:p>
        </p:txBody>
      </p:sp>
      <p:sp>
        <p:nvSpPr>
          <p:cNvPr id="14" name="TextBox 13"/>
          <p:cNvSpPr txBox="1"/>
          <p:nvPr userDrawn="1"/>
        </p:nvSpPr>
        <p:spPr>
          <a:xfrm>
            <a:off x="5004049" y="908720"/>
            <a:ext cx="3619577" cy="332399"/>
          </a:xfrm>
          <a:prstGeom prst="rect">
            <a:avLst/>
          </a:prstGeom>
          <a:noFill/>
        </p:spPr>
        <p:txBody>
          <a:bodyPr wrap="square" lIns="0" tIns="0" rIns="0" bIns="0" rtlCol="0">
            <a:noAutofit/>
          </a:bodyPr>
          <a:lstStyle/>
          <a:p>
            <a:r>
              <a:rPr lang="en-AU" dirty="0">
                <a:solidFill>
                  <a:schemeClr val="accent1"/>
                </a:solidFill>
                <a:latin typeface="+mj-lt"/>
              </a:rPr>
              <a:t>Next steps:</a:t>
            </a:r>
          </a:p>
        </p:txBody>
      </p:sp>
      <p:cxnSp>
        <p:nvCxnSpPr>
          <p:cNvPr id="7" name="Straight Connector 6"/>
          <p:cNvCxnSpPr/>
          <p:nvPr userDrawn="1"/>
        </p:nvCxnSpPr>
        <p:spPr>
          <a:xfrm>
            <a:off x="4563374" y="908720"/>
            <a:ext cx="0" cy="5688632"/>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p:nvPr>
        </p:nvSpPr>
        <p:spPr>
          <a:xfrm>
            <a:off x="611560" y="-27384"/>
            <a:ext cx="7992888" cy="550192"/>
          </a:xfrm>
        </p:spPr>
        <p:txBody>
          <a:bodyPr/>
          <a:lstStyle>
            <a:lvl1pPr>
              <a:defRPr>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3034052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_content2">
    <p:bg>
      <p:bgPr>
        <a:solidFill>
          <a:schemeClr val="bg1"/>
        </a:solidFill>
        <a:effectLst/>
      </p:bgPr>
    </p:bg>
    <p:spTree>
      <p:nvGrpSpPr>
        <p:cNvPr id="1" name=""/>
        <p:cNvGrpSpPr/>
        <p:nvPr/>
      </p:nvGrpSpPr>
      <p:grpSpPr>
        <a:xfrm>
          <a:off x="0" y="0"/>
          <a:ext cx="0" cy="0"/>
          <a:chOff x="0" y="0"/>
          <a:chExt cx="0" cy="0"/>
        </a:xfrm>
      </p:grpSpPr>
      <p:sp>
        <p:nvSpPr>
          <p:cNvPr id="14" name="Rectangle 2"/>
          <p:cNvSpPr>
            <a:spLocks noGrp="1"/>
          </p:cNvSpPr>
          <p:nvPr>
            <p:ph idx="10"/>
          </p:nvPr>
        </p:nvSpPr>
        <p:spPr>
          <a:xfrm>
            <a:off x="611560" y="2564905"/>
            <a:ext cx="7560843" cy="3744416"/>
          </a:xfrm>
        </p:spPr>
        <p:txBody>
          <a:bodyPr/>
          <a:lstStyle>
            <a:lvl1pPr>
              <a:defRPr baseline="0">
                <a:solidFill>
                  <a:schemeClr val="accent6"/>
                </a:solidFill>
              </a:defRPr>
            </a:lvl1pPr>
          </a:lstStyle>
          <a:p>
            <a:pPr lvl="0"/>
            <a:r>
              <a:rPr lang="en-US"/>
              <a:t>Edit Master text styles</a:t>
            </a:r>
          </a:p>
        </p:txBody>
      </p:sp>
      <p:sp>
        <p:nvSpPr>
          <p:cNvPr id="7" name="Rectangle 6"/>
          <p:cNvSpPr/>
          <p:nvPr userDrawn="1"/>
        </p:nvSpPr>
        <p:spPr>
          <a:xfrm>
            <a:off x="0" y="0"/>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Placeholder 1"/>
          <p:cNvSpPr txBox="1">
            <a:spLocks/>
          </p:cNvSpPr>
          <p:nvPr userDrawn="1"/>
        </p:nvSpPr>
        <p:spPr>
          <a:xfrm>
            <a:off x="611560" y="379727"/>
            <a:ext cx="7999040" cy="811560"/>
          </a:xfrm>
          <a:prstGeom prst="rect">
            <a:avLst/>
          </a:prstGeom>
        </p:spPr>
        <p:txBody>
          <a:bodyPr vert="horz" lIns="0" tIns="0" rIns="0" bIns="0" rtlCol="0" anchor="b" anchorCtr="0">
            <a:noAutofit/>
          </a:bodyPr>
          <a:lstStyle>
            <a:lvl1pPr algn="l" rtl="0" eaLnBrk="1" latinLnBrk="0" hangingPunct="1">
              <a:spcBef>
                <a:spcPct val="0"/>
              </a:spcBef>
              <a:buNone/>
              <a:defRPr sz="2800" kern="1200" spc="-100" baseline="0">
                <a:solidFill>
                  <a:schemeClr val="accent2"/>
                </a:solidFill>
                <a:latin typeface="Swis721 BdRnd BT" panose="020F0704020202020204" pitchFamily="34" charset="0"/>
                <a:ea typeface="+mj-ea"/>
                <a:cs typeface="+mj-cs"/>
              </a:defRPr>
            </a:lvl1pPr>
          </a:lstStyle>
          <a:p>
            <a:r>
              <a:rPr lang="en-US" sz="2400" spc="0" baseline="0" dirty="0">
                <a:solidFill>
                  <a:schemeClr val="accent1"/>
                </a:solidFill>
                <a:latin typeface="+mn-lt"/>
              </a:rPr>
              <a:t>Click to edit Master title style</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Tree>
    <p:extLst>
      <p:ext uri="{BB962C8B-B14F-4D97-AF65-F5344CB8AC3E}">
        <p14:creationId xmlns:p14="http://schemas.microsoft.com/office/powerpoint/2010/main" val="851322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3_content2">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Tree>
    <p:extLst>
      <p:ext uri="{BB962C8B-B14F-4D97-AF65-F5344CB8AC3E}">
        <p14:creationId xmlns:p14="http://schemas.microsoft.com/office/powerpoint/2010/main" val="573916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4_content2">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4666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riefing slide">
    <p:spTree>
      <p:nvGrpSpPr>
        <p:cNvPr id="1" name=""/>
        <p:cNvGrpSpPr/>
        <p:nvPr/>
      </p:nvGrpSpPr>
      <p:grpSpPr>
        <a:xfrm>
          <a:off x="0" y="0"/>
          <a:ext cx="0" cy="0"/>
          <a:chOff x="0" y="0"/>
          <a:chExt cx="0" cy="0"/>
        </a:xfrm>
      </p:grpSpPr>
      <p:sp>
        <p:nvSpPr>
          <p:cNvPr id="19" name="Rectangle 18"/>
          <p:cNvSpPr/>
          <p:nvPr userDrawn="1"/>
        </p:nvSpPr>
        <p:spPr>
          <a:xfrm>
            <a:off x="0" y="-129641"/>
            <a:ext cx="9252520" cy="77768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userDrawn="1"/>
        </p:nvSpPr>
        <p:spPr>
          <a:xfrm>
            <a:off x="0" y="647268"/>
            <a:ext cx="4788024" cy="7776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2"/>
          <p:cNvSpPr>
            <a:spLocks noGrp="1"/>
          </p:cNvSpPr>
          <p:nvPr>
            <p:ph idx="1" hasCustomPrompt="1"/>
          </p:nvPr>
        </p:nvSpPr>
        <p:spPr>
          <a:xfrm>
            <a:off x="630736" y="1552306"/>
            <a:ext cx="3600400" cy="5045046"/>
          </a:xfrm>
        </p:spPr>
        <p:txBody>
          <a:bodyPr/>
          <a:lstStyle>
            <a:lvl1pPr marL="285750" indent="-285750">
              <a:buFont typeface="Arial" panose="020B0604020202020204" pitchFamily="34" charset="0"/>
              <a:buChar char="•"/>
              <a:defRPr sz="1800">
                <a:latin typeface="+mn-lt"/>
              </a:defRPr>
            </a:lvl1pPr>
          </a:lstStyle>
          <a:p>
            <a:pPr lvl="0"/>
            <a:r>
              <a:rPr lang="en-US" dirty="0"/>
              <a:t>Issue 1</a:t>
            </a:r>
          </a:p>
          <a:p>
            <a:pPr lvl="0"/>
            <a:r>
              <a:rPr lang="en-US" dirty="0"/>
              <a:t>Issue 2</a:t>
            </a:r>
          </a:p>
          <a:p>
            <a:pPr lvl="0"/>
            <a:r>
              <a:rPr lang="en-US" dirty="0"/>
              <a:t>Issue 3</a:t>
            </a:r>
          </a:p>
          <a:p>
            <a:pPr lvl="0"/>
            <a:endParaRPr lang="en-US" dirty="0"/>
          </a:p>
        </p:txBody>
      </p:sp>
      <p:sp>
        <p:nvSpPr>
          <p:cNvPr id="13" name="TextBox 12"/>
          <p:cNvSpPr txBox="1"/>
          <p:nvPr userDrawn="1"/>
        </p:nvSpPr>
        <p:spPr>
          <a:xfrm>
            <a:off x="611560" y="936361"/>
            <a:ext cx="3619577" cy="332399"/>
          </a:xfrm>
          <a:prstGeom prst="rect">
            <a:avLst/>
          </a:prstGeom>
          <a:noFill/>
        </p:spPr>
        <p:txBody>
          <a:bodyPr wrap="square" lIns="0" tIns="0" rIns="0" bIns="0" rtlCol="0">
            <a:noAutofit/>
          </a:bodyPr>
          <a:lstStyle/>
          <a:p>
            <a:r>
              <a:rPr lang="en-AU" b="0" baseline="0" dirty="0">
                <a:solidFill>
                  <a:schemeClr val="accent6"/>
                </a:solidFill>
                <a:latin typeface="+mj-lt"/>
              </a:rPr>
              <a:t>Issues:</a:t>
            </a:r>
          </a:p>
        </p:txBody>
      </p:sp>
      <p:sp>
        <p:nvSpPr>
          <p:cNvPr id="6" name="Rectangle 5"/>
          <p:cNvSpPr/>
          <p:nvPr userDrawn="1"/>
        </p:nvSpPr>
        <p:spPr>
          <a:xfrm>
            <a:off x="4716016" y="647269"/>
            <a:ext cx="4427984" cy="62356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2"/>
          <p:cNvSpPr>
            <a:spLocks noGrp="1"/>
          </p:cNvSpPr>
          <p:nvPr>
            <p:ph idx="11" hasCustomPrompt="1"/>
          </p:nvPr>
        </p:nvSpPr>
        <p:spPr>
          <a:xfrm>
            <a:off x="5004048" y="1552306"/>
            <a:ext cx="3672408" cy="5045046"/>
          </a:xfrm>
        </p:spPr>
        <p:txBody>
          <a:bodyPr/>
          <a:lstStyle>
            <a:lvl1pPr marL="285750" indent="-285750">
              <a:buFont typeface="Arial" panose="020B0604020202020204" pitchFamily="34" charset="0"/>
              <a:buChar char="•"/>
              <a:defRPr sz="1800" baseline="0">
                <a:latin typeface="+mn-lt"/>
              </a:defRPr>
            </a:lvl1pPr>
          </a:lstStyle>
          <a:p>
            <a:pPr lvl="0"/>
            <a:r>
              <a:rPr lang="en-US" dirty="0"/>
              <a:t>Step 1</a:t>
            </a:r>
          </a:p>
          <a:p>
            <a:pPr lvl="0"/>
            <a:r>
              <a:rPr lang="en-US" dirty="0"/>
              <a:t>Step 2</a:t>
            </a:r>
          </a:p>
          <a:p>
            <a:pPr lvl="0"/>
            <a:r>
              <a:rPr lang="en-US" dirty="0"/>
              <a:t>Step 3</a:t>
            </a:r>
          </a:p>
          <a:p>
            <a:pPr lvl="0"/>
            <a:endParaRPr lang="en-US" dirty="0"/>
          </a:p>
        </p:txBody>
      </p:sp>
      <p:sp>
        <p:nvSpPr>
          <p:cNvPr id="15" name="TextBox 14"/>
          <p:cNvSpPr txBox="1"/>
          <p:nvPr userDrawn="1"/>
        </p:nvSpPr>
        <p:spPr>
          <a:xfrm>
            <a:off x="5004049" y="908720"/>
            <a:ext cx="3619577" cy="332399"/>
          </a:xfrm>
          <a:prstGeom prst="rect">
            <a:avLst/>
          </a:prstGeom>
          <a:noFill/>
        </p:spPr>
        <p:txBody>
          <a:bodyPr wrap="square" lIns="0" tIns="0" rIns="0" bIns="0" rtlCol="0">
            <a:noAutofit/>
          </a:bodyPr>
          <a:lstStyle/>
          <a:p>
            <a:r>
              <a:rPr lang="en-AU" dirty="0">
                <a:solidFill>
                  <a:schemeClr val="accent6"/>
                </a:solidFill>
                <a:latin typeface="+mj-lt"/>
              </a:rPr>
              <a:t>Next steps:</a:t>
            </a:r>
          </a:p>
        </p:txBody>
      </p:sp>
      <p:sp>
        <p:nvSpPr>
          <p:cNvPr id="2" name="Title 1"/>
          <p:cNvSpPr>
            <a:spLocks noGrp="1"/>
          </p:cNvSpPr>
          <p:nvPr>
            <p:ph type="title"/>
          </p:nvPr>
        </p:nvSpPr>
        <p:spPr>
          <a:xfrm>
            <a:off x="611560" y="-27384"/>
            <a:ext cx="7992888" cy="550192"/>
          </a:xfrm>
        </p:spPr>
        <p:txBody>
          <a:bodyPr/>
          <a:lstStyle>
            <a:lvl1pPr>
              <a:defRPr>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3053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170951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1"/>
          <p:cNvSpPr>
            <a:spLocks noGrp="1"/>
          </p:cNvSpPr>
          <p:nvPr>
            <p:ph type="ctrTitle" hasCustomPrompt="1"/>
          </p:nvPr>
        </p:nvSpPr>
        <p:spPr>
          <a:xfrm>
            <a:off x="971600" y="4553961"/>
            <a:ext cx="7713676" cy="776050"/>
          </a:xfrm>
          <a:noFill/>
        </p:spPr>
        <p:txBody>
          <a:bodyPr anchor="b" anchorCtr="0">
            <a:normAutofit/>
          </a:bodyPr>
          <a:lstStyle>
            <a:lvl1pPr algn="l">
              <a:lnSpc>
                <a:spcPct val="90000"/>
              </a:lnSpc>
              <a:spcBef>
                <a:spcPts val="0"/>
              </a:spcBef>
              <a:spcAft>
                <a:spcPts val="0"/>
              </a:spcAft>
              <a:defRPr sz="2800" kern="100" baseline="0">
                <a:solidFill>
                  <a:schemeClr val="accent1"/>
                </a:solidFill>
                <a:latin typeface="+mn-lt"/>
              </a:defRPr>
            </a:lvl1pPr>
          </a:lstStyle>
          <a:p>
            <a:r>
              <a:rPr lang="en-US" dirty="0"/>
              <a:t>Click to edit master title style</a:t>
            </a:r>
          </a:p>
        </p:txBody>
      </p:sp>
      <p:sp>
        <p:nvSpPr>
          <p:cNvPr id="20" name="Rectangle 19"/>
          <p:cNvSpPr/>
          <p:nvPr userDrawn="1"/>
        </p:nvSpPr>
        <p:spPr>
          <a:xfrm>
            <a:off x="0" y="0"/>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Picture Placeholder 3"/>
          <p:cNvSpPr>
            <a:spLocks noGrp="1"/>
          </p:cNvSpPr>
          <p:nvPr>
            <p:ph type="pic" sz="quarter" idx="10"/>
          </p:nvPr>
        </p:nvSpPr>
        <p:spPr>
          <a:xfrm>
            <a:off x="0" y="641986"/>
            <a:ext cx="9144000" cy="3823334"/>
          </a:xfrm>
          <a:solidFill>
            <a:schemeClr val="bg1">
              <a:lumMod val="85000"/>
            </a:schemeClr>
          </a:solidFill>
        </p:spPr>
        <p:txBody>
          <a:bodyPr/>
          <a:lstStyle/>
          <a:p>
            <a:r>
              <a:rPr lang="en-US"/>
              <a:t>Click icon to add picture</a:t>
            </a:r>
            <a:endParaRPr lang="en-AU"/>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a:off x="3" y="1"/>
            <a:ext cx="4572001" cy="687714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itle 11"/>
          <p:cNvSpPr>
            <a:spLocks noGrp="1"/>
          </p:cNvSpPr>
          <p:nvPr>
            <p:ph type="ctrTitle" hasCustomPrompt="1"/>
          </p:nvPr>
        </p:nvSpPr>
        <p:spPr>
          <a:xfrm>
            <a:off x="971602" y="1628800"/>
            <a:ext cx="3384377" cy="1080120"/>
          </a:xfrm>
          <a:noFill/>
        </p:spPr>
        <p:txBody>
          <a:bodyPr anchor="b" anchorCtr="0">
            <a:normAutofit/>
          </a:bodyPr>
          <a:lstStyle>
            <a:lvl1pPr algn="l">
              <a:lnSpc>
                <a:spcPct val="90000"/>
              </a:lnSpc>
              <a:spcBef>
                <a:spcPts val="0"/>
              </a:spcBef>
              <a:spcAft>
                <a:spcPts val="0"/>
              </a:spcAft>
              <a:defRPr sz="2800" kern="100" baseline="0">
                <a:solidFill>
                  <a:schemeClr val="bg1"/>
                </a:solidFill>
                <a:latin typeface="+mn-lt"/>
              </a:defRPr>
            </a:lvl1pPr>
          </a:lstStyle>
          <a:p>
            <a:r>
              <a:rPr lang="en-US" dirty="0"/>
              <a:t>Click to edit master title style</a:t>
            </a:r>
          </a:p>
        </p:txBody>
      </p:sp>
      <p:sp>
        <p:nvSpPr>
          <p:cNvPr id="5" name="Picture Placeholder 4"/>
          <p:cNvSpPr>
            <a:spLocks noGrp="1"/>
          </p:cNvSpPr>
          <p:nvPr>
            <p:ph type="pic" sz="quarter" idx="10"/>
          </p:nvPr>
        </p:nvSpPr>
        <p:spPr>
          <a:xfrm>
            <a:off x="4572000" y="0"/>
            <a:ext cx="4572000" cy="6858000"/>
          </a:xfrm>
          <a:solidFill>
            <a:schemeClr val="bg1">
              <a:lumMod val="85000"/>
            </a:schemeClr>
          </a:solidFill>
        </p:spPr>
        <p:txBody>
          <a:bodyPr/>
          <a:lstStyle/>
          <a:p>
            <a:r>
              <a:rPr lang="en-US"/>
              <a:t>Click icon to add picture</a:t>
            </a:r>
            <a:endParaRPr lang="en-AU"/>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1600" y="404664"/>
            <a:ext cx="1008112" cy="400428"/>
          </a:xfrm>
          <a:prstGeom prst="rect">
            <a:avLst/>
          </a:prstGeom>
        </p:spPr>
      </p:pic>
    </p:spTree>
    <p:extLst>
      <p:ext uri="{BB962C8B-B14F-4D97-AF65-F5344CB8AC3E}">
        <p14:creationId xmlns:p14="http://schemas.microsoft.com/office/powerpoint/2010/main" val="291661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Rectangle 2"/>
          <p:cNvSpPr/>
          <p:nvPr userDrawn="1"/>
        </p:nvSpPr>
        <p:spPr>
          <a:xfrm>
            <a:off x="0" y="1"/>
            <a:ext cx="9144000" cy="41490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4" name="Picture 3"/>
          <p:cNvPicPr>
            <a:picLocks noChangeAspect="1"/>
          </p:cNvPicPr>
          <p:nvPr userDrawn="1"/>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b="51002"/>
          <a:stretch/>
        </p:blipFill>
        <p:spPr>
          <a:xfrm>
            <a:off x="-36512" y="0"/>
            <a:ext cx="9180512" cy="4425352"/>
          </a:xfrm>
          <a:prstGeom prst="rect">
            <a:avLst/>
          </a:prstGeom>
        </p:spPr>
      </p:pic>
      <p:sp>
        <p:nvSpPr>
          <p:cNvPr id="12" name="Title 11"/>
          <p:cNvSpPr>
            <a:spLocks noGrp="1"/>
          </p:cNvSpPr>
          <p:nvPr>
            <p:ph type="ctrTitle" hasCustomPrompt="1"/>
          </p:nvPr>
        </p:nvSpPr>
        <p:spPr>
          <a:xfrm>
            <a:off x="921946" y="4725144"/>
            <a:ext cx="4658166" cy="648072"/>
          </a:xfrm>
          <a:noFill/>
        </p:spPr>
        <p:txBody>
          <a:bodyPr anchor="b" anchorCtr="0">
            <a:normAutofit/>
          </a:bodyPr>
          <a:lstStyle>
            <a:lvl1pPr algn="l">
              <a:lnSpc>
                <a:spcPct val="90000"/>
              </a:lnSpc>
              <a:spcBef>
                <a:spcPts val="0"/>
              </a:spcBef>
              <a:spcAft>
                <a:spcPts val="0"/>
              </a:spcAft>
              <a:defRPr sz="2800" kern="100" baseline="0">
                <a:solidFill>
                  <a:schemeClr val="accent3"/>
                </a:solidFill>
                <a:latin typeface="+mn-lt"/>
              </a:defRPr>
            </a:lvl1pPr>
          </a:lstStyle>
          <a:p>
            <a:r>
              <a:rPr lang="en-US" dirty="0"/>
              <a:t>Click to edit master title style</a:t>
            </a:r>
          </a:p>
        </p:txBody>
      </p:sp>
      <p:sp>
        <p:nvSpPr>
          <p:cNvPr id="9" name="Date Placeholder 3"/>
          <p:cNvSpPr>
            <a:spLocks noGrp="1"/>
          </p:cNvSpPr>
          <p:nvPr>
            <p:ph type="dt" sz="half" idx="2"/>
          </p:nvPr>
        </p:nvSpPr>
        <p:spPr>
          <a:xfrm>
            <a:off x="971600" y="6237313"/>
            <a:ext cx="2133600" cy="365125"/>
          </a:xfrm>
          <a:prstGeom prst="rect">
            <a:avLst/>
          </a:prstGeom>
        </p:spPr>
        <p:txBody>
          <a:bodyPr vert="horz" lIns="0" tIns="0" rIns="0" bIns="0" rtlCol="0" anchor="b" anchorCtr="0"/>
          <a:lstStyle>
            <a:lvl1pPr algn="l">
              <a:defRPr sz="1000" spc="-50" baseline="0">
                <a:solidFill>
                  <a:schemeClr val="accent5"/>
                </a:solidFill>
                <a:latin typeface="Swis721 BdRnd BT" panose="020F0704020202020204" pitchFamily="34" charset="0"/>
              </a:defRPr>
            </a:lvl1pPr>
          </a:lstStyle>
          <a:p>
            <a:r>
              <a:rPr lang="en-US" dirty="0"/>
              <a:t>9 February 2018</a:t>
            </a:r>
          </a:p>
        </p:txBody>
      </p:sp>
      <p:sp>
        <p:nvSpPr>
          <p:cNvPr id="10" name="Rectangle 9"/>
          <p:cNvSpPr/>
          <p:nvPr userDrawn="1"/>
        </p:nvSpPr>
        <p:spPr>
          <a:xfrm>
            <a:off x="-26640" y="6216905"/>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99592" y="6337238"/>
            <a:ext cx="1008112" cy="400428"/>
          </a:xfrm>
          <a:prstGeom prst="rect">
            <a:avLst/>
          </a:prstGeom>
        </p:spPr>
      </p:pic>
    </p:spTree>
    <p:extLst>
      <p:ext uri="{BB962C8B-B14F-4D97-AF65-F5344CB8AC3E}">
        <p14:creationId xmlns:p14="http://schemas.microsoft.com/office/powerpoint/2010/main" val="73626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3" name="Rectangle 2"/>
          <p:cNvSpPr/>
          <p:nvPr userDrawn="1"/>
        </p:nvSpPr>
        <p:spPr>
          <a:xfrm>
            <a:off x="0" y="1"/>
            <a:ext cx="9144000" cy="414908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Rectangle 1"/>
          <p:cNvSpPr/>
          <p:nvPr userDrawn="1"/>
        </p:nvSpPr>
        <p:spPr>
          <a:xfrm>
            <a:off x="-36512" y="-113793"/>
            <a:ext cx="985098" cy="33699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p:cNvSpPr/>
          <p:nvPr userDrawn="1"/>
        </p:nvSpPr>
        <p:spPr>
          <a:xfrm>
            <a:off x="-36512" y="-286613"/>
            <a:ext cx="9180512" cy="9277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itle 11"/>
          <p:cNvSpPr>
            <a:spLocks noGrp="1"/>
          </p:cNvSpPr>
          <p:nvPr>
            <p:ph type="ctrTitle" hasCustomPrompt="1"/>
          </p:nvPr>
        </p:nvSpPr>
        <p:spPr>
          <a:xfrm>
            <a:off x="971600" y="4553961"/>
            <a:ext cx="7713676" cy="776050"/>
          </a:xfrm>
          <a:noFill/>
        </p:spPr>
        <p:txBody>
          <a:bodyPr anchor="b" anchorCtr="0">
            <a:normAutofit/>
          </a:bodyPr>
          <a:lstStyle>
            <a:lvl1pPr algn="l">
              <a:lnSpc>
                <a:spcPct val="90000"/>
              </a:lnSpc>
              <a:spcBef>
                <a:spcPts val="0"/>
              </a:spcBef>
              <a:spcAft>
                <a:spcPts val="0"/>
              </a:spcAft>
              <a:defRPr sz="2800" kern="100" baseline="0">
                <a:solidFill>
                  <a:schemeClr val="accent1"/>
                </a:solidFill>
                <a:latin typeface="+mn-lt"/>
              </a:defRPr>
            </a:lvl1pPr>
          </a:lstStyle>
          <a:p>
            <a:r>
              <a:rPr lang="en-US" dirty="0"/>
              <a:t>Click to edit master title style</a:t>
            </a:r>
          </a:p>
        </p:txBody>
      </p:sp>
      <p:sp>
        <p:nvSpPr>
          <p:cNvPr id="15" name="Rectangle 14"/>
          <p:cNvSpPr/>
          <p:nvPr userDrawn="1"/>
        </p:nvSpPr>
        <p:spPr>
          <a:xfrm>
            <a:off x="-36512" y="3083361"/>
            <a:ext cx="985098" cy="106571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1657" y="113076"/>
            <a:ext cx="1008112" cy="400428"/>
          </a:xfrm>
          <a:prstGeom prst="rect">
            <a:avLst/>
          </a:prstGeom>
        </p:spPr>
      </p:pic>
    </p:spTree>
    <p:extLst>
      <p:ext uri="{BB962C8B-B14F-4D97-AF65-F5344CB8AC3E}">
        <p14:creationId xmlns:p14="http://schemas.microsoft.com/office/powerpoint/2010/main" val="130290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 Content1">
    <p:spTree>
      <p:nvGrpSpPr>
        <p:cNvPr id="1" name=""/>
        <p:cNvGrpSpPr/>
        <p:nvPr/>
      </p:nvGrpSpPr>
      <p:grpSpPr>
        <a:xfrm>
          <a:off x="0" y="0"/>
          <a:ext cx="0" cy="0"/>
          <a:chOff x="0" y="0"/>
          <a:chExt cx="0" cy="0"/>
        </a:xfrm>
      </p:grpSpPr>
      <p:sp>
        <p:nvSpPr>
          <p:cNvPr id="3" name="Rectangle 2"/>
          <p:cNvSpPr>
            <a:spLocks noGrp="1"/>
          </p:cNvSpPr>
          <p:nvPr>
            <p:ph idx="1"/>
          </p:nvPr>
        </p:nvSpPr>
        <p:spPr/>
        <p:txBody>
          <a:bodyPr/>
          <a:lstStyle>
            <a:lvl1pPr>
              <a:defRPr baseline="0">
                <a:solidFill>
                  <a:schemeClr val="accent6"/>
                </a:solidFill>
              </a:defRPr>
            </a:lvl1pPr>
          </a:lstStyle>
          <a:p>
            <a:pPr lvl="0"/>
            <a:r>
              <a:rPr lang="en-US"/>
              <a:t>Edit Master text styles</a:t>
            </a:r>
          </a:p>
        </p:txBody>
      </p:sp>
      <p:sp>
        <p:nvSpPr>
          <p:cNvPr id="4" name="Title Placeholder 1"/>
          <p:cNvSpPr>
            <a:spLocks noGrp="1"/>
          </p:cNvSpPr>
          <p:nvPr>
            <p:ph type="title"/>
          </p:nvPr>
        </p:nvSpPr>
        <p:spPr>
          <a:xfrm>
            <a:off x="611560" y="379727"/>
            <a:ext cx="7999040" cy="811560"/>
          </a:xfrm>
          <a:prstGeom prst="rect">
            <a:avLst/>
          </a:prstGeom>
        </p:spPr>
        <p:txBody>
          <a:bodyPr vert="horz" lIns="0" tIns="0" rIns="0" bIns="0" rtlCol="0" anchor="b" anchorCtr="0">
            <a:noAutofit/>
          </a:bodyPr>
          <a:lstStyle>
            <a:lvl1pPr>
              <a:defRPr spc="0" baseline="0">
                <a:solidFill>
                  <a:schemeClr val="bg1"/>
                </a:solidFill>
                <a:latin typeface="+mn-lt"/>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2">
    <p:bg>
      <p:bgPr>
        <a:solidFill>
          <a:schemeClr val="bg1"/>
        </a:solidFill>
        <a:effectLst/>
      </p:bgPr>
    </p:bg>
    <p:spTree>
      <p:nvGrpSpPr>
        <p:cNvPr id="1" name=""/>
        <p:cNvGrpSpPr/>
        <p:nvPr/>
      </p:nvGrpSpPr>
      <p:grpSpPr>
        <a:xfrm>
          <a:off x="0" y="0"/>
          <a:ext cx="0" cy="0"/>
          <a:chOff x="0" y="0"/>
          <a:chExt cx="0" cy="0"/>
        </a:xfrm>
      </p:grpSpPr>
      <p:sp>
        <p:nvSpPr>
          <p:cNvPr id="14" name="Rectangle 2"/>
          <p:cNvSpPr>
            <a:spLocks noGrp="1"/>
          </p:cNvSpPr>
          <p:nvPr>
            <p:ph idx="10"/>
          </p:nvPr>
        </p:nvSpPr>
        <p:spPr>
          <a:xfrm>
            <a:off x="4139952" y="1772816"/>
            <a:ext cx="4032448" cy="4536504"/>
          </a:xfrm>
        </p:spPr>
        <p:txBody>
          <a:bodyPr/>
          <a:lstStyle>
            <a:lvl1pPr>
              <a:defRPr>
                <a:solidFill>
                  <a:schemeClr val="accent6"/>
                </a:solidFill>
              </a:defRPr>
            </a:lvl1pPr>
          </a:lstStyle>
          <a:p>
            <a:pPr lvl="0"/>
            <a:r>
              <a:rPr lang="en-US"/>
              <a:t>Edit Master text styles</a:t>
            </a:r>
          </a:p>
        </p:txBody>
      </p:sp>
      <p:sp>
        <p:nvSpPr>
          <p:cNvPr id="19" name="Rectangle 18"/>
          <p:cNvSpPr/>
          <p:nvPr userDrawn="1"/>
        </p:nvSpPr>
        <p:spPr>
          <a:xfrm>
            <a:off x="0" y="0"/>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Placeholder 1"/>
          <p:cNvSpPr txBox="1">
            <a:spLocks/>
          </p:cNvSpPr>
          <p:nvPr userDrawn="1"/>
        </p:nvSpPr>
        <p:spPr>
          <a:xfrm>
            <a:off x="611560" y="379727"/>
            <a:ext cx="7999040" cy="811560"/>
          </a:xfrm>
          <a:prstGeom prst="rect">
            <a:avLst/>
          </a:prstGeom>
        </p:spPr>
        <p:txBody>
          <a:bodyPr vert="horz" lIns="0" tIns="0" rIns="0" bIns="0" rtlCol="0" anchor="b" anchorCtr="0">
            <a:noAutofit/>
          </a:bodyPr>
          <a:lstStyle>
            <a:lvl1pPr algn="l" rtl="0" eaLnBrk="1" latinLnBrk="0" hangingPunct="1">
              <a:spcBef>
                <a:spcPct val="0"/>
              </a:spcBef>
              <a:buNone/>
              <a:defRPr sz="2800" kern="1200" spc="-100" baseline="0">
                <a:solidFill>
                  <a:schemeClr val="accent2"/>
                </a:solidFill>
                <a:latin typeface="Swis721 BdRnd BT" panose="020F0704020202020204" pitchFamily="34" charset="0"/>
                <a:ea typeface="+mj-ea"/>
                <a:cs typeface="+mj-cs"/>
              </a:defRPr>
            </a:lvl1pPr>
          </a:lstStyle>
          <a:p>
            <a:r>
              <a:rPr lang="en-US" sz="2400" spc="0" baseline="0" dirty="0">
                <a:solidFill>
                  <a:schemeClr val="accent1"/>
                </a:solidFill>
                <a:latin typeface="+mn-lt"/>
              </a:rPr>
              <a:t>Click to edit Master 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
            <a:ext cx="9144000" cy="1268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0" y="0"/>
            <a:ext cx="9144000" cy="64109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Placeholder 1"/>
          <p:cNvSpPr>
            <a:spLocks noGrp="1"/>
          </p:cNvSpPr>
          <p:nvPr>
            <p:ph type="title"/>
          </p:nvPr>
        </p:nvSpPr>
        <p:spPr>
          <a:xfrm>
            <a:off x="611560" y="641095"/>
            <a:ext cx="7992888" cy="550192"/>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11560" y="1700808"/>
            <a:ext cx="7992888" cy="4311808"/>
          </a:xfrm>
          <a:prstGeom prst="rect">
            <a:avLst/>
          </a:prstGeom>
        </p:spPr>
        <p:txBody>
          <a:bodyPr vert="horz" lIns="0" tIns="0" rIns="0" bIns="0" rtlCol="0">
            <a:noAutofit/>
          </a:bodyPr>
          <a:lstStyle/>
          <a:p>
            <a:pPr lvl="0"/>
            <a:r>
              <a:rPr lang="en-US" dirty="0"/>
              <a:t>Click to edit Master text styles</a:t>
            </a:r>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596336" y="120333"/>
            <a:ext cx="1008112" cy="400428"/>
          </a:xfrm>
          <a:prstGeom prst="rect">
            <a:avLst/>
          </a:prstGeom>
        </p:spPr>
      </p:pic>
    </p:spTree>
  </p:cSld>
  <p:clrMap bg1="lt1" tx1="dk1" bg2="lt2" tx2="dk2" accent1="accent1" accent2="accent2" accent3="accent3" accent4="accent4" accent5="accent5" accent6="accent6" hlink="hlink" folHlink="folHlink"/>
  <p:sldLayoutIdLst>
    <p:sldLayoutId id="2147483658" r:id="rId1"/>
    <p:sldLayoutId id="2147483659" r:id="rId2"/>
    <p:sldLayoutId id="2147483663" r:id="rId3"/>
    <p:sldLayoutId id="2147483649" r:id="rId4"/>
    <p:sldLayoutId id="2147483657" r:id="rId5"/>
    <p:sldLayoutId id="2147483656" r:id="rId6"/>
    <p:sldLayoutId id="2147483661" r:id="rId7"/>
    <p:sldLayoutId id="2147483650" r:id="rId8"/>
    <p:sldLayoutId id="2147483651" r:id="rId9"/>
    <p:sldLayoutId id="2147483660" r:id="rId10"/>
    <p:sldLayoutId id="2147483664" r:id="rId11"/>
    <p:sldLayoutId id="2147483665" r:id="rId12"/>
  </p:sldLayoutIdLst>
  <p:txStyles>
    <p:titleStyle>
      <a:lvl1pPr algn="l" rtl="0" eaLnBrk="1" latinLnBrk="0" hangingPunct="1">
        <a:spcBef>
          <a:spcPct val="0"/>
        </a:spcBef>
        <a:buNone/>
        <a:defRPr sz="2400" kern="1200" spc="0" baseline="0">
          <a:solidFill>
            <a:schemeClr val="bg1"/>
          </a:solidFill>
          <a:latin typeface="Duplicate Soft Regular" pitchFamily="50" charset="0"/>
          <a:ea typeface="+mj-ea"/>
          <a:cs typeface="+mj-cs"/>
        </a:defRPr>
      </a:lvl1pPr>
    </p:titleStyle>
    <p:bodyStyle>
      <a:lvl1pPr marL="0" indent="0" algn="l" rtl="0" eaLnBrk="1" latinLnBrk="0" hangingPunct="1">
        <a:spcBef>
          <a:spcPct val="20000"/>
        </a:spcBef>
        <a:buFont typeface="Arial"/>
        <a:buNone/>
        <a:defRPr sz="1600" kern="1200">
          <a:solidFill>
            <a:schemeClr val="accent5"/>
          </a:solidFill>
          <a:latin typeface="+mn-lt"/>
          <a:ea typeface="+mn-ea"/>
          <a:cs typeface="+mn-cs"/>
        </a:defRPr>
      </a:lvl1pPr>
      <a:lvl2pPr marL="742950" indent="-285750" algn="l" rtl="0" eaLnBrk="1" latinLnBrk="0" hangingPunct="1">
        <a:spcBef>
          <a:spcPct val="20000"/>
        </a:spcBef>
        <a:buFont typeface="Arial"/>
        <a:buChar char="–"/>
        <a:defRPr sz="1600" kern="1200">
          <a:solidFill>
            <a:schemeClr val="accent5"/>
          </a:solidFill>
          <a:latin typeface="+mn-lt"/>
          <a:ea typeface="+mn-ea"/>
          <a:cs typeface="+mn-cs"/>
        </a:defRPr>
      </a:lvl2pPr>
      <a:lvl3pPr marL="1143000" indent="-228600" algn="l" rtl="0" eaLnBrk="1" latinLnBrk="0" hangingPunct="1">
        <a:spcBef>
          <a:spcPct val="20000"/>
        </a:spcBef>
        <a:buFont typeface="Arial"/>
        <a:buChar char="•"/>
        <a:defRPr sz="1600" kern="1200">
          <a:solidFill>
            <a:schemeClr val="accent5"/>
          </a:solidFill>
          <a:latin typeface="+mn-lt"/>
          <a:ea typeface="+mn-ea"/>
          <a:cs typeface="+mn-cs"/>
        </a:defRPr>
      </a:lvl3pPr>
      <a:lvl4pPr marL="1600200" indent="-228600" algn="l" rtl="0" eaLnBrk="1" latinLnBrk="0" hangingPunct="1">
        <a:spcBef>
          <a:spcPct val="20000"/>
        </a:spcBef>
        <a:buFont typeface="Arial"/>
        <a:buChar char="–"/>
        <a:defRPr sz="1600" kern="1200">
          <a:solidFill>
            <a:schemeClr val="accent5"/>
          </a:solidFill>
          <a:latin typeface="+mn-lt"/>
          <a:ea typeface="+mn-ea"/>
          <a:cs typeface="+mn-cs"/>
        </a:defRPr>
      </a:lvl4pPr>
      <a:lvl5pPr marL="2057400" indent="-228600" algn="l" rtl="0" eaLnBrk="1" latinLnBrk="0" hangingPunct="1">
        <a:spcBef>
          <a:spcPct val="20000"/>
        </a:spcBef>
        <a:buFont typeface="Arial"/>
        <a:buChar char="»"/>
        <a:defRPr sz="1600" kern="1200">
          <a:solidFill>
            <a:schemeClr val="accent5"/>
          </a:solidFill>
          <a:latin typeface="+mn-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Grp="1"/>
          </p:cNvSpPr>
          <p:nvPr>
            <p:ph type="ctrTitle"/>
          </p:nvPr>
        </p:nvSpPr>
        <p:spPr/>
        <p:txBody>
          <a:bodyPr/>
          <a:lstStyle/>
          <a:p>
            <a:r>
              <a:rPr lang="en-US" dirty="0">
                <a:latin typeface="+mn-lt"/>
              </a:rPr>
              <a:t>Early Years Survey 2025</a:t>
            </a:r>
          </a:p>
        </p:txBody>
      </p:sp>
      <p:sp>
        <p:nvSpPr>
          <p:cNvPr id="4" name="Rectangle 4"/>
          <p:cNvSpPr txBox="1">
            <a:spLocks/>
          </p:cNvSpPr>
          <p:nvPr/>
        </p:nvSpPr>
        <p:spPr>
          <a:xfrm>
            <a:off x="971603" y="5502831"/>
            <a:ext cx="7724725" cy="597529"/>
          </a:xfrm>
          <a:prstGeom prst="rect">
            <a:avLst/>
          </a:prstGeom>
        </p:spPr>
        <p:txBody>
          <a:bodyPr vert="horz" lIns="0" tIns="0" rIns="0" bIns="0" rtlCol="0">
            <a:noAutofit/>
          </a:bodyPr>
          <a:lstStyle>
            <a:lvl1pPr marL="0" indent="0" algn="l" rtl="0" eaLnBrk="1" latinLnBrk="0" hangingPunct="1">
              <a:spcBef>
                <a:spcPct val="20000"/>
              </a:spcBef>
              <a:buFont typeface="Arial"/>
              <a:buNone/>
              <a:defRPr sz="1600" kern="1200">
                <a:solidFill>
                  <a:schemeClr val="accent5"/>
                </a:solidFill>
                <a:latin typeface="+mn-lt"/>
                <a:ea typeface="+mn-ea"/>
                <a:cs typeface="+mn-cs"/>
              </a:defRPr>
            </a:lvl1pPr>
            <a:lvl2pPr marL="742950" indent="-285750" algn="l" rtl="0" eaLnBrk="1" latinLnBrk="0" hangingPunct="1">
              <a:spcBef>
                <a:spcPct val="20000"/>
              </a:spcBef>
              <a:buFont typeface="Arial"/>
              <a:buChar char="–"/>
              <a:defRPr sz="1600" kern="1200">
                <a:solidFill>
                  <a:schemeClr val="accent5"/>
                </a:solidFill>
                <a:latin typeface="+mn-lt"/>
                <a:ea typeface="+mn-ea"/>
                <a:cs typeface="+mn-cs"/>
              </a:defRPr>
            </a:lvl2pPr>
            <a:lvl3pPr marL="1143000" indent="-228600" algn="l" rtl="0" eaLnBrk="1" latinLnBrk="0" hangingPunct="1">
              <a:spcBef>
                <a:spcPct val="20000"/>
              </a:spcBef>
              <a:buFont typeface="Arial"/>
              <a:buChar char="•"/>
              <a:defRPr sz="1600" kern="1200">
                <a:solidFill>
                  <a:schemeClr val="accent5"/>
                </a:solidFill>
                <a:latin typeface="+mn-lt"/>
                <a:ea typeface="+mn-ea"/>
                <a:cs typeface="+mn-cs"/>
              </a:defRPr>
            </a:lvl3pPr>
            <a:lvl4pPr marL="1600200" indent="-228600" algn="l" rtl="0" eaLnBrk="1" latinLnBrk="0" hangingPunct="1">
              <a:spcBef>
                <a:spcPct val="20000"/>
              </a:spcBef>
              <a:buFont typeface="Arial"/>
              <a:buChar char="–"/>
              <a:defRPr sz="1600" kern="1200">
                <a:solidFill>
                  <a:schemeClr val="accent5"/>
                </a:solidFill>
                <a:latin typeface="+mn-lt"/>
                <a:ea typeface="+mn-ea"/>
                <a:cs typeface="+mn-cs"/>
              </a:defRPr>
            </a:lvl4pPr>
            <a:lvl5pPr marL="2057400" indent="-228600" algn="l" rtl="0" eaLnBrk="1" latinLnBrk="0" hangingPunct="1">
              <a:spcBef>
                <a:spcPct val="20000"/>
              </a:spcBef>
              <a:buFont typeface="Arial"/>
              <a:buChar char="»"/>
              <a:defRPr sz="1600" kern="1200">
                <a:solidFill>
                  <a:schemeClr val="accent5"/>
                </a:solidFill>
                <a:latin typeface="+mn-lt"/>
                <a:ea typeface="+mn-ea"/>
                <a:cs typeface="+mn-cs"/>
              </a:defRPr>
            </a:lvl5pPr>
            <a:lvl6pPr marL="2514600" indent="-228600" algn="l"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Results</a:t>
            </a:r>
          </a:p>
        </p:txBody>
      </p:sp>
    </p:spTree>
    <p:extLst>
      <p:ext uri="{BB962C8B-B14F-4D97-AF65-F5344CB8AC3E}">
        <p14:creationId xmlns:p14="http://schemas.microsoft.com/office/powerpoint/2010/main" val="4013266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Occasional Care – Positive Results</a:t>
            </a:r>
            <a:endParaRPr lang="en-AU" dirty="0"/>
          </a:p>
        </p:txBody>
      </p:sp>
      <p:pic>
        <p:nvPicPr>
          <p:cNvPr id="6" name="Content Placeholder 5">
            <a:extLst>
              <a:ext uri="{FF2B5EF4-FFF2-40B4-BE49-F238E27FC236}">
                <a16:creationId xmlns:a16="http://schemas.microsoft.com/office/drawing/2014/main" id="{D2BEEBDF-0DAB-44DA-A187-4724DF3CA7BE}"/>
              </a:ext>
            </a:extLst>
          </p:cNvPr>
          <p:cNvPicPr>
            <a:picLocks noGrp="1" noChangeAspect="1"/>
          </p:cNvPicPr>
          <p:nvPr>
            <p:ph idx="1"/>
          </p:nvPr>
        </p:nvPicPr>
        <p:blipFill>
          <a:blip r:embed="rId2"/>
          <a:stretch>
            <a:fillRect/>
          </a:stretch>
        </p:blipFill>
        <p:spPr>
          <a:xfrm>
            <a:off x="1259632" y="1451205"/>
            <a:ext cx="6349497" cy="4560658"/>
          </a:xfrm>
        </p:spPr>
      </p:pic>
    </p:spTree>
    <p:extLst>
      <p:ext uri="{BB962C8B-B14F-4D97-AF65-F5344CB8AC3E}">
        <p14:creationId xmlns:p14="http://schemas.microsoft.com/office/powerpoint/2010/main" val="2755374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59" y="1484784"/>
            <a:ext cx="7974281" cy="4752528"/>
          </a:xfrm>
        </p:spPr>
        <p:txBody>
          <a:bodyPr/>
          <a:lstStyle/>
          <a:p>
            <a:pPr>
              <a:lnSpc>
                <a:spcPct val="107000"/>
              </a:lnSpc>
            </a:pPr>
            <a:r>
              <a:rPr lang="en-AU" b="1" kern="0" dirty="0">
                <a:solidFill>
                  <a:srgbClr val="000000"/>
                </a:solidFill>
                <a:effectLst/>
                <a:ea typeface="Calibri" panose="020F0502020204030204" pitchFamily="34" charset="0"/>
                <a:cs typeface="NotoSans-Regular"/>
              </a:rPr>
              <a:t>Standout compliments:</a:t>
            </a:r>
            <a:endParaRPr lang="en-AU" kern="0" dirty="0">
              <a:effectLst/>
              <a:ea typeface="Calibri" panose="020F0502020204030204" pitchFamily="34" charset="0"/>
              <a:cs typeface="NotoSans-Regular"/>
            </a:endParaRPr>
          </a:p>
          <a:p>
            <a:pPr marL="342900" lvl="0" indent="-342900">
              <a:lnSpc>
                <a:spcPct val="107000"/>
              </a:lnSpc>
              <a:buFont typeface="Symbol" panose="05050102010706020507" pitchFamily="18" charset="2"/>
              <a:buChar char=""/>
            </a:pPr>
            <a:r>
              <a:rPr lang="en-US" i="1" kern="0" dirty="0">
                <a:effectLst/>
                <a:ea typeface="Calibri" panose="020F0502020204030204" pitchFamily="34" charset="0"/>
                <a:cs typeface="NotoSans-Regular"/>
              </a:rPr>
              <a:t>Lots of options for indoor and outdoor play with a range of activities.</a:t>
            </a:r>
          </a:p>
          <a:p>
            <a:pPr lvl="0">
              <a:lnSpc>
                <a:spcPct val="107000"/>
              </a:lnSpc>
            </a:pPr>
            <a:endParaRPr lang="en-US" sz="800" i="1" kern="0" dirty="0">
              <a:effectLst/>
              <a:ea typeface="Calibri" panose="020F0502020204030204" pitchFamily="34" charset="0"/>
              <a:cs typeface="NotoSans-Regular"/>
            </a:endParaRPr>
          </a:p>
          <a:p>
            <a:pPr marL="342900" lvl="0" indent="-342900">
              <a:lnSpc>
                <a:spcPct val="107000"/>
              </a:lnSpc>
              <a:buFont typeface="Symbol" panose="05050102010706020507" pitchFamily="18" charset="2"/>
              <a:buChar char=""/>
            </a:pPr>
            <a:r>
              <a:rPr lang="en-US" i="1" kern="0" dirty="0">
                <a:solidFill>
                  <a:srgbClr val="000000"/>
                </a:solidFill>
                <a:effectLst/>
                <a:ea typeface="Calibri" panose="020F0502020204030204" pitchFamily="34" charset="0"/>
                <a:cs typeface="NotoSans-Regular"/>
              </a:rPr>
              <a:t>Customer service officers at both services are fantastic.</a:t>
            </a:r>
          </a:p>
          <a:p>
            <a:pPr lvl="0">
              <a:lnSpc>
                <a:spcPct val="107000"/>
              </a:lnSpc>
            </a:pPr>
            <a:endParaRPr lang="en-US" sz="800" i="1" kern="0" dirty="0">
              <a:solidFill>
                <a:srgbClr val="000000"/>
              </a:solidFill>
              <a:effectLst/>
              <a:ea typeface="Calibri" panose="020F0502020204030204" pitchFamily="34" charset="0"/>
              <a:cs typeface="NotoSans-Regular"/>
            </a:endParaRPr>
          </a:p>
          <a:p>
            <a:pPr marL="342900" lvl="0" indent="-342900">
              <a:lnSpc>
                <a:spcPct val="107000"/>
              </a:lnSpc>
              <a:buFont typeface="Symbol" panose="05050102010706020507" pitchFamily="18" charset="2"/>
              <a:buChar char=""/>
            </a:pPr>
            <a:r>
              <a:rPr lang="en-US" i="1" kern="0" dirty="0">
                <a:effectLst/>
                <a:ea typeface="Calibri" panose="020F0502020204030204" pitchFamily="34" charset="0"/>
                <a:cs typeface="NotoSans-Regular"/>
              </a:rPr>
              <a:t>The educators are all so wonderful and would highly recommend the service. </a:t>
            </a:r>
            <a:r>
              <a:rPr lang="en-AU" i="1" dirty="0"/>
              <a:t> </a:t>
            </a:r>
          </a:p>
          <a:p>
            <a:pPr lvl="0">
              <a:lnSpc>
                <a:spcPct val="107000"/>
              </a:lnSpc>
            </a:pPr>
            <a:endParaRPr lang="en-AU" sz="800" kern="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i="1" kern="0" dirty="0">
                <a:solidFill>
                  <a:srgbClr val="000000"/>
                </a:solidFill>
                <a:effectLst/>
                <a:ea typeface="Calibri" panose="020F0502020204030204" pitchFamily="34" charset="0"/>
                <a:cs typeface="NotoSans-Regular"/>
              </a:rPr>
              <a:t>We have been so impressed with Occasional care and the educators.  We also value that it is not profit driven and that you do not use agency staff and that staff are consistent and committed.</a:t>
            </a:r>
          </a:p>
          <a:p>
            <a:pPr lvl="0">
              <a:lnSpc>
                <a:spcPct val="107000"/>
              </a:lnSpc>
            </a:pPr>
            <a:endParaRPr lang="en-US" sz="800" i="1" kern="0" dirty="0">
              <a:solidFill>
                <a:srgbClr val="000000"/>
              </a:solidFill>
              <a:effectLst/>
              <a:ea typeface="Calibri" panose="020F0502020204030204" pitchFamily="34" charset="0"/>
              <a:cs typeface="NotoSans-Regular"/>
            </a:endParaRPr>
          </a:p>
          <a:p>
            <a:pPr marL="342900" lvl="0" indent="-342900">
              <a:lnSpc>
                <a:spcPct val="107000"/>
              </a:lnSpc>
              <a:buFont typeface="Symbol" panose="05050102010706020507" pitchFamily="18" charset="2"/>
              <a:buChar char=""/>
            </a:pPr>
            <a:r>
              <a:rPr lang="en-US" i="1" kern="0" dirty="0">
                <a:solidFill>
                  <a:srgbClr val="000000"/>
                </a:solidFill>
                <a:effectLst/>
                <a:ea typeface="Calibri" panose="020F0502020204030204" pitchFamily="34" charset="0"/>
                <a:cs typeface="NotoSans-Regular"/>
              </a:rPr>
              <a:t>The Occasional care program has been perfect for our child.  This was her first time in any type of care outside her parents and the </a:t>
            </a:r>
            <a:r>
              <a:rPr lang="en-US" i="1" kern="0" dirty="0" err="1">
                <a:solidFill>
                  <a:srgbClr val="000000"/>
                </a:solidFill>
                <a:effectLst/>
                <a:ea typeface="Calibri" panose="020F0502020204030204" pitchFamily="34" charset="0"/>
                <a:cs typeface="NotoSans-Regular"/>
              </a:rPr>
              <a:t>centre</a:t>
            </a:r>
            <a:r>
              <a:rPr lang="en-US" i="1" kern="0" dirty="0">
                <a:solidFill>
                  <a:srgbClr val="000000"/>
                </a:solidFill>
                <a:effectLst/>
                <a:ea typeface="Calibri" panose="020F0502020204030204" pitchFamily="34" charset="0"/>
                <a:cs typeface="NotoSans-Regular"/>
              </a:rPr>
              <a:t> and the educators have been absolutely incredible to our child as well as us as parents.</a:t>
            </a:r>
          </a:p>
          <a:p>
            <a:pPr lvl="0">
              <a:lnSpc>
                <a:spcPct val="107000"/>
              </a:lnSpc>
            </a:pPr>
            <a:endParaRPr lang="en-US" sz="800" i="1" kern="0" dirty="0">
              <a:solidFill>
                <a:srgbClr val="000000"/>
              </a:solidFill>
              <a:effectLst/>
              <a:ea typeface="Calibri" panose="020F0502020204030204" pitchFamily="34" charset="0"/>
              <a:cs typeface="NotoSans-Regular"/>
            </a:endParaRPr>
          </a:p>
          <a:p>
            <a:pPr marL="342900" lvl="0" indent="-342900">
              <a:lnSpc>
                <a:spcPct val="107000"/>
              </a:lnSpc>
              <a:buFont typeface="Symbol" panose="05050102010706020507" pitchFamily="18" charset="2"/>
              <a:buChar char=""/>
            </a:pPr>
            <a:r>
              <a:rPr lang="en-US" i="1" kern="0" dirty="0">
                <a:solidFill>
                  <a:srgbClr val="000000"/>
                </a:solidFill>
                <a:effectLst/>
                <a:ea typeface="Calibri" panose="020F0502020204030204" pitchFamily="34" charset="0"/>
                <a:cs typeface="NotoSans-Regular"/>
              </a:rPr>
              <a:t>My daughter has attended occasional care for 3 years. She loves going there, and had built a lovely connection to the educators. The diverse ages within the group has been wonderful, as the little ones get supported by the other kids, then they grow up to look after new little ones. It's a great atmosphere and there are always fun and interesting table set ups for the kids to play and learn.</a:t>
            </a:r>
          </a:p>
        </p:txBody>
      </p:sp>
      <p:sp>
        <p:nvSpPr>
          <p:cNvPr id="3" name="Title 2"/>
          <p:cNvSpPr>
            <a:spLocks noGrp="1"/>
          </p:cNvSpPr>
          <p:nvPr>
            <p:ph type="title"/>
          </p:nvPr>
        </p:nvSpPr>
        <p:spPr/>
        <p:txBody>
          <a:bodyPr/>
          <a:lstStyle/>
          <a:p>
            <a:r>
              <a:rPr lang="en-US" dirty="0"/>
              <a:t>Occasional Care – Results</a:t>
            </a:r>
            <a:endParaRPr lang="en-AU" dirty="0"/>
          </a:p>
        </p:txBody>
      </p:sp>
    </p:spTree>
    <p:extLst>
      <p:ext uri="{BB962C8B-B14F-4D97-AF65-F5344CB8AC3E}">
        <p14:creationId xmlns:p14="http://schemas.microsoft.com/office/powerpoint/2010/main" val="3936264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59" y="1484784"/>
            <a:ext cx="7974281" cy="4752528"/>
          </a:xfrm>
        </p:spPr>
        <p:txBody>
          <a:bodyPr/>
          <a:lstStyle/>
          <a:p>
            <a:pPr lvl="0">
              <a:lnSpc>
                <a:spcPct val="107000"/>
              </a:lnSpc>
            </a:pPr>
            <a:r>
              <a:rPr lang="en-AU" b="1" kern="0" dirty="0">
                <a:solidFill>
                  <a:srgbClr val="000000"/>
                </a:solidFill>
                <a:effectLst/>
                <a:ea typeface="Calibri" panose="020F0502020204030204" pitchFamily="34" charset="0"/>
                <a:cs typeface="NotoSans-Regular"/>
              </a:rPr>
              <a:t>Areas for improvement:</a:t>
            </a:r>
          </a:p>
          <a:p>
            <a:r>
              <a:rPr lang="en-US" dirty="0"/>
              <a:t>There were very few comments regarding improvement.   </a:t>
            </a:r>
          </a:p>
          <a:p>
            <a:endParaRPr lang="en-US" dirty="0"/>
          </a:p>
          <a:p>
            <a:r>
              <a:rPr lang="en-US" dirty="0"/>
              <a:t>The only comments were:</a:t>
            </a:r>
          </a:p>
          <a:p>
            <a:pPr marL="285750" indent="-285750">
              <a:buFont typeface="Arial" panose="020B0604020202020204" pitchFamily="34" charset="0"/>
              <a:buChar char="•"/>
            </a:pPr>
            <a:r>
              <a:rPr lang="en-US" dirty="0"/>
              <a:t>Would love afternoon sessions</a:t>
            </a:r>
          </a:p>
          <a:p>
            <a:pPr marL="285750" indent="-285750">
              <a:buFont typeface="Arial" panose="020B0604020202020204" pitchFamily="34" charset="0"/>
              <a:buChar char="•"/>
            </a:pPr>
            <a:r>
              <a:rPr lang="en-US" dirty="0"/>
              <a:t>Sessions should be longer</a:t>
            </a:r>
          </a:p>
          <a:p>
            <a:pPr marL="285750" indent="-285750">
              <a:buFont typeface="Arial" panose="020B0604020202020204" pitchFamily="34" charset="0"/>
              <a:buChar char="•"/>
            </a:pPr>
            <a:r>
              <a:rPr lang="en-US" dirty="0"/>
              <a:t>Would attend more sessions if possible </a:t>
            </a:r>
          </a:p>
          <a:p>
            <a:pPr marL="285750" indent="-285750">
              <a:buFont typeface="Arial" panose="020B0604020202020204" pitchFamily="34" charset="0"/>
              <a:buChar char="•"/>
            </a:pPr>
            <a:r>
              <a:rPr lang="en-US" dirty="0"/>
              <a:t>Promote gender equity, cultural inclusion and disability awareness within the program.</a:t>
            </a:r>
            <a:endParaRPr lang="en-AU" sz="18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p:txBody>
          <a:bodyPr/>
          <a:lstStyle/>
          <a:p>
            <a:r>
              <a:rPr lang="en-US" dirty="0"/>
              <a:t>Occasional Care – Results</a:t>
            </a:r>
            <a:endParaRPr lang="en-AU" dirty="0"/>
          </a:p>
        </p:txBody>
      </p:sp>
    </p:spTree>
    <p:extLst>
      <p:ext uri="{BB962C8B-B14F-4D97-AF65-F5344CB8AC3E}">
        <p14:creationId xmlns:p14="http://schemas.microsoft.com/office/powerpoint/2010/main" val="3812318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560" y="1641370"/>
            <a:ext cx="7992888" cy="4824536"/>
          </a:xfrm>
        </p:spPr>
        <p:txBody>
          <a:bodyPr/>
          <a:lstStyle/>
          <a:p>
            <a:r>
              <a:rPr lang="en-AU" dirty="0"/>
              <a:t>Kindergarten customer service:</a:t>
            </a:r>
            <a:endParaRPr lang="en-AU" sz="1800" dirty="0"/>
          </a:p>
          <a:p>
            <a:pPr lvl="1" fontAlgn="ctr">
              <a:buFont typeface="Arial" panose="020B0604020202020204" pitchFamily="34" charset="0"/>
              <a:buChar char="•"/>
            </a:pPr>
            <a:r>
              <a:rPr lang="en-US" dirty="0"/>
              <a:t>78% said customer service officers are friendly and helpful.</a:t>
            </a:r>
          </a:p>
          <a:p>
            <a:pPr lvl="1" fontAlgn="ctr">
              <a:buFont typeface="Arial" panose="020B0604020202020204" pitchFamily="34" charset="0"/>
              <a:buChar char="•"/>
            </a:pPr>
            <a:r>
              <a:rPr lang="en-US" dirty="0"/>
              <a:t>65% said customer service officers are able to answer questions, or connect them with someone who can.</a:t>
            </a:r>
          </a:p>
          <a:p>
            <a:endParaRPr lang="en-US" i="1" dirty="0"/>
          </a:p>
          <a:p>
            <a:r>
              <a:rPr lang="en-AU" dirty="0"/>
              <a:t>Occasional Care customer service:</a:t>
            </a:r>
            <a:endParaRPr lang="en-AU" sz="1800" dirty="0"/>
          </a:p>
          <a:p>
            <a:pPr lvl="1" fontAlgn="ctr">
              <a:buFont typeface="Arial" panose="020B0604020202020204" pitchFamily="34" charset="0"/>
              <a:buChar char="•"/>
            </a:pPr>
            <a:r>
              <a:rPr lang="en-US" i="1" dirty="0"/>
              <a:t>95% said customer services officer to be friendly and helpful.</a:t>
            </a:r>
          </a:p>
          <a:p>
            <a:pPr lvl="1" fontAlgn="ctr">
              <a:buFont typeface="Arial" panose="020B0604020202020204" pitchFamily="34" charset="0"/>
              <a:buChar char="•"/>
            </a:pPr>
            <a:r>
              <a:rPr lang="en-US" dirty="0"/>
              <a:t>95% said customer service officers are able to answer questions, or connect them with someone who can.</a:t>
            </a:r>
          </a:p>
          <a:p>
            <a:pPr marL="457200" lvl="1" indent="0" fontAlgn="ctr">
              <a:buNone/>
            </a:pPr>
            <a:endParaRPr lang="en-AU" dirty="0"/>
          </a:p>
          <a:p>
            <a:endParaRPr lang="en-AU" dirty="0"/>
          </a:p>
        </p:txBody>
      </p:sp>
      <p:sp>
        <p:nvSpPr>
          <p:cNvPr id="3" name="Title 2"/>
          <p:cNvSpPr>
            <a:spLocks noGrp="1"/>
          </p:cNvSpPr>
          <p:nvPr>
            <p:ph type="title"/>
          </p:nvPr>
        </p:nvSpPr>
        <p:spPr/>
        <p:txBody>
          <a:bodyPr/>
          <a:lstStyle/>
          <a:p>
            <a:r>
              <a:rPr lang="en-US" dirty="0"/>
              <a:t>Customer Service Feedback</a:t>
            </a:r>
            <a:endParaRPr lang="en-AU" dirty="0"/>
          </a:p>
        </p:txBody>
      </p:sp>
      <p:sp>
        <p:nvSpPr>
          <p:cNvPr id="4" name="Rounded Rectangular Callout 10">
            <a:extLst>
              <a:ext uri="{FF2B5EF4-FFF2-40B4-BE49-F238E27FC236}">
                <a16:creationId xmlns:a16="http://schemas.microsoft.com/office/drawing/2014/main" id="{5D2B25DA-55DE-4136-BB75-B2BD3D691E6E}"/>
              </a:ext>
            </a:extLst>
          </p:cNvPr>
          <p:cNvSpPr/>
          <p:nvPr/>
        </p:nvSpPr>
        <p:spPr>
          <a:xfrm>
            <a:off x="204422" y="4318073"/>
            <a:ext cx="2766344" cy="715089"/>
          </a:xfrm>
          <a:prstGeom prst="wedgeRoundRectCallou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algn="ctr"/>
            <a:r>
              <a:rPr lang="en-AU" sz="1800" i="1" dirty="0">
                <a:effectLst/>
                <a:latin typeface="Arial" panose="020B0604020202020204" pitchFamily="34" charset="0"/>
                <a:ea typeface="NotoSans-Regular"/>
              </a:rPr>
              <a:t>Approachable and easy to contact.</a:t>
            </a:r>
            <a:endParaRPr lang="en-AU" sz="1400" dirty="0"/>
          </a:p>
        </p:txBody>
      </p:sp>
      <p:sp>
        <p:nvSpPr>
          <p:cNvPr id="5" name="Rounded Rectangular Callout 12">
            <a:extLst>
              <a:ext uri="{FF2B5EF4-FFF2-40B4-BE49-F238E27FC236}">
                <a16:creationId xmlns:a16="http://schemas.microsoft.com/office/drawing/2014/main" id="{4A4D8046-DBD5-45B4-AF0D-36FFBD0840A7}"/>
              </a:ext>
            </a:extLst>
          </p:cNvPr>
          <p:cNvSpPr/>
          <p:nvPr/>
        </p:nvSpPr>
        <p:spPr>
          <a:xfrm>
            <a:off x="3324867" y="4239149"/>
            <a:ext cx="2494265" cy="1157764"/>
          </a:xfrm>
          <a:prstGeom prst="wedgeRoundRectCallou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algn="ctr"/>
            <a:r>
              <a:rPr lang="en-US" sz="1400" dirty="0">
                <a:solidFill>
                  <a:schemeClr val="accent6"/>
                </a:solidFill>
              </a:rPr>
              <a:t>‘</a:t>
            </a:r>
            <a:r>
              <a:rPr lang="en-AU" sz="1600" i="1" dirty="0">
                <a:effectLst/>
                <a:latin typeface="Arial" panose="020B0604020202020204" pitchFamily="34" charset="0"/>
                <a:ea typeface="NotoSans-Regular"/>
                <a:cs typeface="Times New Roman" panose="02020603050405020304" pitchFamily="18" charset="0"/>
              </a:rPr>
              <a:t>‘Everyone I have dealt with have been helpful, informed and warm.’</a:t>
            </a: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AU" sz="1400" dirty="0">
              <a:solidFill>
                <a:schemeClr val="accent6"/>
              </a:solidFill>
            </a:endParaRPr>
          </a:p>
        </p:txBody>
      </p:sp>
      <p:sp>
        <p:nvSpPr>
          <p:cNvPr id="6" name="Rounded Rectangular Callout 11">
            <a:extLst>
              <a:ext uri="{FF2B5EF4-FFF2-40B4-BE49-F238E27FC236}">
                <a16:creationId xmlns:a16="http://schemas.microsoft.com/office/drawing/2014/main" id="{9E116AC0-A9CA-4103-A904-CD943B87D75A}"/>
              </a:ext>
            </a:extLst>
          </p:cNvPr>
          <p:cNvSpPr/>
          <p:nvPr/>
        </p:nvSpPr>
        <p:spPr>
          <a:xfrm>
            <a:off x="5996232" y="4208819"/>
            <a:ext cx="2962317" cy="1874556"/>
          </a:xfrm>
          <a:prstGeom prst="wedgeRoundRectCallou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algn="ctr">
              <a:lnSpc>
                <a:spcPct val="107000"/>
              </a:lnSpc>
              <a:spcAft>
                <a:spcPts val="800"/>
              </a:spcAft>
            </a:pPr>
            <a:r>
              <a:rPr lang="en-US" sz="1400" i="1" dirty="0">
                <a:effectLst/>
                <a:latin typeface="Arial" panose="020B0604020202020204" pitchFamily="34" charset="0"/>
                <a:ea typeface="NotoSans-Regular"/>
                <a:cs typeface="Times New Roman" panose="02020603050405020304" pitchFamily="18" charset="0"/>
              </a:rPr>
              <a:t>Customer service officers at both KMCC and Hub are fantastic. They are always so caring towards our family and have always answered any queries we’ve had. We feel part of a Community.</a:t>
            </a:r>
            <a:endParaRPr lang="en-A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ounded Rectangular Callout 8">
            <a:extLst>
              <a:ext uri="{FF2B5EF4-FFF2-40B4-BE49-F238E27FC236}">
                <a16:creationId xmlns:a16="http://schemas.microsoft.com/office/drawing/2014/main" id="{43D0EE4B-D514-424C-BDD4-F48E4052E5B0}"/>
              </a:ext>
            </a:extLst>
          </p:cNvPr>
          <p:cNvSpPr/>
          <p:nvPr/>
        </p:nvSpPr>
        <p:spPr>
          <a:xfrm>
            <a:off x="257459" y="5718775"/>
            <a:ext cx="3947701" cy="908192"/>
          </a:xfrm>
          <a:prstGeom prst="wedgeRoundRectCallout">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lIns="0" rIns="252000">
            <a:spAutoFit/>
          </a:bodyPr>
          <a:lstStyle/>
          <a:p>
            <a:pPr algn="ctr">
              <a:lnSpc>
                <a:spcPct val="107000"/>
              </a:lnSpc>
              <a:spcAft>
                <a:spcPts val="800"/>
              </a:spcAft>
            </a:pPr>
            <a:r>
              <a:rPr lang="en-AU" sz="1500" i="1" dirty="0">
                <a:effectLst/>
                <a:latin typeface="Arial" panose="020B0604020202020204" pitchFamily="34" charset="0"/>
                <a:ea typeface="NotoSans-Regular"/>
                <a:cs typeface="Times New Roman" panose="02020603050405020304" pitchFamily="18" charset="0"/>
              </a:rPr>
              <a:t>Customer Service goes above and beyond! Really wonderful communication - timely, honest, helpful and caring.</a:t>
            </a:r>
            <a:endParaRPr lang="en-AU" sz="1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3359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9499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285750" indent="-285750">
              <a:buFont typeface="Arial" panose="020B0604020202020204" pitchFamily="34" charset="0"/>
              <a:buChar char="•"/>
            </a:pPr>
            <a:r>
              <a:rPr lang="en-US" dirty="0"/>
              <a:t>Survey opened from 28 August until 31 October 2025</a:t>
            </a:r>
          </a:p>
          <a:p>
            <a:pPr marL="285750" indent="-285750">
              <a:buFont typeface="Arial" panose="020B0604020202020204" pitchFamily="34" charset="0"/>
              <a:buChar char="•"/>
            </a:pPr>
            <a:r>
              <a:rPr lang="en-US" dirty="0"/>
              <a:t>A total of 84 parents completed the survey </a:t>
            </a:r>
          </a:p>
          <a:p>
            <a:pPr marL="1028700" lvl="1">
              <a:buFont typeface="Arial" panose="020B0604020202020204" pitchFamily="34" charset="0"/>
              <a:buChar char="•"/>
            </a:pPr>
            <a:r>
              <a:rPr lang="en-US" dirty="0"/>
              <a:t>63 for 3 and 4 year old kindergarten</a:t>
            </a:r>
          </a:p>
          <a:p>
            <a:pPr marL="1028700" lvl="1">
              <a:buFont typeface="Arial" panose="020B0604020202020204" pitchFamily="34" charset="0"/>
              <a:buChar char="•"/>
            </a:pPr>
            <a:r>
              <a:rPr lang="en-US" dirty="0"/>
              <a:t>21 for Occasional Care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Shared via:</a:t>
            </a:r>
          </a:p>
          <a:p>
            <a:pPr marL="1028700" lvl="1">
              <a:buFont typeface="Arial" panose="020B0604020202020204" pitchFamily="34" charset="0"/>
              <a:buChar char="•"/>
            </a:pPr>
            <a:r>
              <a:rPr lang="en-US" dirty="0"/>
              <a:t>Surf Coast Shire website</a:t>
            </a:r>
          </a:p>
          <a:p>
            <a:pPr marL="1028700" lvl="1">
              <a:buFont typeface="Arial" panose="020B0604020202020204" pitchFamily="34" charset="0"/>
              <a:buChar char="•"/>
            </a:pPr>
            <a:r>
              <a:rPr lang="en-US" dirty="0"/>
              <a:t>Early Years Facebook page</a:t>
            </a:r>
          </a:p>
          <a:p>
            <a:pPr marL="1028700" lvl="1">
              <a:buFont typeface="Arial" panose="020B0604020202020204" pitchFamily="34" charset="0"/>
              <a:buChar char="•"/>
            </a:pPr>
            <a:r>
              <a:rPr lang="en-US" dirty="0"/>
              <a:t>Kinderloop – Kindergarten communication platform</a:t>
            </a:r>
          </a:p>
          <a:p>
            <a:pPr marL="1028700" lvl="1">
              <a:buFont typeface="Arial" panose="020B0604020202020204" pitchFamily="34" charset="0"/>
              <a:buChar char="•"/>
            </a:pPr>
            <a:r>
              <a:rPr lang="en-US" dirty="0" err="1"/>
              <a:t>Xplor</a:t>
            </a:r>
            <a:r>
              <a:rPr lang="en-US" dirty="0"/>
              <a:t> – Occasional Care communication platform</a:t>
            </a:r>
          </a:p>
          <a:p>
            <a:pPr marL="1028700" lvl="1">
              <a:buFont typeface="Arial" panose="020B0604020202020204" pitchFamily="34" charset="0"/>
              <a:buChar char="•"/>
            </a:pPr>
            <a:endParaRPr lang="en-US" dirty="0"/>
          </a:p>
        </p:txBody>
      </p:sp>
      <p:sp>
        <p:nvSpPr>
          <p:cNvPr id="2" name="Title 1"/>
          <p:cNvSpPr>
            <a:spLocks noGrp="1"/>
          </p:cNvSpPr>
          <p:nvPr>
            <p:ph type="title"/>
          </p:nvPr>
        </p:nvSpPr>
        <p:spPr/>
        <p:txBody>
          <a:bodyPr/>
          <a:lstStyle/>
          <a:p>
            <a:r>
              <a:rPr lang="en-US" dirty="0"/>
              <a:t>Overview</a:t>
            </a:r>
            <a:endParaRPr lang="en-AU" dirty="0"/>
          </a:p>
        </p:txBody>
      </p:sp>
    </p:spTree>
    <p:extLst>
      <p:ext uri="{BB962C8B-B14F-4D97-AF65-F5344CB8AC3E}">
        <p14:creationId xmlns:p14="http://schemas.microsoft.com/office/powerpoint/2010/main" val="2028778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 2012, the National Quality Framework (NQF) was introduced to improve education and care across long day care, preschool/kindergarten and outside school hours care services.</a:t>
            </a:r>
          </a:p>
          <a:p>
            <a:endParaRPr lang="en-US" dirty="0"/>
          </a:p>
          <a:p>
            <a:r>
              <a:rPr lang="en-US" dirty="0"/>
              <a:t>The NQF includes:</a:t>
            </a:r>
          </a:p>
          <a:p>
            <a:pPr marL="285750" indent="-285750">
              <a:buFont typeface="Arial" panose="020B0604020202020204" pitchFamily="34" charset="0"/>
              <a:buChar char="•"/>
            </a:pPr>
            <a:r>
              <a:rPr lang="en-US" dirty="0"/>
              <a:t>National Law and National Regulations</a:t>
            </a:r>
          </a:p>
          <a:p>
            <a:pPr marL="285750" indent="-285750">
              <a:buFont typeface="Arial" panose="020B0604020202020204" pitchFamily="34" charset="0"/>
              <a:buChar char="•"/>
            </a:pPr>
            <a:r>
              <a:rPr lang="en-US" dirty="0"/>
              <a:t>National Quality Standards</a:t>
            </a:r>
          </a:p>
          <a:p>
            <a:pPr marL="285750" indent="-285750">
              <a:buFont typeface="Arial" panose="020B0604020202020204" pitchFamily="34" charset="0"/>
              <a:buChar char="•"/>
            </a:pPr>
            <a:r>
              <a:rPr lang="en-US" dirty="0"/>
              <a:t>Assessment and quality rating process</a:t>
            </a:r>
          </a:p>
          <a:p>
            <a:pPr marL="285750" indent="-285750">
              <a:buFont typeface="Arial" panose="020B0604020202020204" pitchFamily="34" charset="0"/>
              <a:buChar char="•"/>
            </a:pPr>
            <a:r>
              <a:rPr lang="en-US" dirty="0"/>
              <a:t>National learning frameworks.</a:t>
            </a:r>
          </a:p>
          <a:p>
            <a:pPr marL="285750" indent="-285750">
              <a:buFont typeface="Arial" panose="020B0604020202020204" pitchFamily="34" charset="0"/>
              <a:buChar char="•"/>
            </a:pPr>
            <a:endParaRPr lang="en-US" dirty="0"/>
          </a:p>
          <a:p>
            <a:r>
              <a:rPr lang="en-US" b="1" u="sng" dirty="0"/>
              <a:t>Quality Area 6 – Collaborative partnerships with families and communities</a:t>
            </a:r>
          </a:p>
          <a:p>
            <a:pPr marL="285750" indent="-285750">
              <a:buFont typeface="Arial" panose="020B0604020202020204" pitchFamily="34" charset="0"/>
              <a:buChar char="•"/>
            </a:pPr>
            <a:r>
              <a:rPr lang="en-US" dirty="0"/>
              <a:t>Standard 6.1 – Supportive relationships with families</a:t>
            </a:r>
          </a:p>
          <a:p>
            <a:pPr marL="285750" indent="-285750">
              <a:buFont typeface="Arial" panose="020B0604020202020204" pitchFamily="34" charset="0"/>
              <a:buChar char="•"/>
            </a:pPr>
            <a:r>
              <a:rPr lang="en-US" dirty="0"/>
              <a:t>Standard 6.2 – Collaborative partnerships</a:t>
            </a:r>
          </a:p>
          <a:p>
            <a:pPr marL="1028700" lvl="1">
              <a:buFont typeface="Arial" panose="020B0604020202020204" pitchFamily="34" charset="0"/>
              <a:buChar char="•"/>
            </a:pPr>
            <a:r>
              <a:rPr lang="en-US" dirty="0"/>
              <a:t>Element 6.2.3 – Community Engagement – The service builds relationships and engages with its community.</a:t>
            </a:r>
            <a:endParaRPr lang="en-AU" dirty="0"/>
          </a:p>
        </p:txBody>
      </p:sp>
      <p:sp>
        <p:nvSpPr>
          <p:cNvPr id="3" name="Title 2"/>
          <p:cNvSpPr>
            <a:spLocks noGrp="1"/>
          </p:cNvSpPr>
          <p:nvPr>
            <p:ph type="title"/>
          </p:nvPr>
        </p:nvSpPr>
        <p:spPr/>
        <p:txBody>
          <a:bodyPr/>
          <a:lstStyle/>
          <a:p>
            <a:r>
              <a:rPr lang="en-US" dirty="0"/>
              <a:t>Why do we ask families to complete the survey?</a:t>
            </a:r>
            <a:endParaRPr lang="en-AU" dirty="0"/>
          </a:p>
        </p:txBody>
      </p:sp>
    </p:spTree>
    <p:extLst>
      <p:ext uri="{BB962C8B-B14F-4D97-AF65-F5344CB8AC3E}">
        <p14:creationId xmlns:p14="http://schemas.microsoft.com/office/powerpoint/2010/main" val="366783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Kindergarten – Positive Results</a:t>
            </a:r>
            <a:endParaRPr lang="en-AU" dirty="0"/>
          </a:p>
        </p:txBody>
      </p:sp>
      <p:sp>
        <p:nvSpPr>
          <p:cNvPr id="7" name="Content Placeholder 1"/>
          <p:cNvSpPr>
            <a:spLocks noGrp="1"/>
          </p:cNvSpPr>
          <p:nvPr>
            <p:ph idx="1"/>
          </p:nvPr>
        </p:nvSpPr>
        <p:spPr>
          <a:xfrm>
            <a:off x="323865" y="1651786"/>
            <a:ext cx="3528392" cy="1505622"/>
          </a:xfrm>
        </p:spPr>
        <p:txBody>
          <a:bodyPr/>
          <a:lstStyle/>
          <a:p>
            <a:r>
              <a:rPr lang="en-US" dirty="0"/>
              <a:t>Areas of strength:</a:t>
            </a:r>
          </a:p>
          <a:p>
            <a:pPr lvl="1" fontAlgn="ctr">
              <a:buFont typeface="Arial" panose="020B0604020202020204" pitchFamily="34" charset="0"/>
              <a:buChar char="•"/>
            </a:pPr>
            <a:r>
              <a:rPr lang="en-US" dirty="0"/>
              <a:t>Quality of Educators</a:t>
            </a:r>
          </a:p>
          <a:p>
            <a:pPr lvl="1" fontAlgn="ctr">
              <a:buFont typeface="Arial" panose="020B0604020202020204" pitchFamily="34" charset="0"/>
              <a:buChar char="•"/>
            </a:pPr>
            <a:r>
              <a:rPr lang="en-US" dirty="0"/>
              <a:t>Bush kinder</a:t>
            </a:r>
          </a:p>
          <a:p>
            <a:pPr lvl="1" fontAlgn="ctr">
              <a:buFont typeface="Arial" panose="020B0604020202020204" pitchFamily="34" charset="0"/>
              <a:buChar char="•"/>
            </a:pPr>
            <a:r>
              <a:rPr lang="en-US" dirty="0"/>
              <a:t>Play based learning</a:t>
            </a:r>
          </a:p>
          <a:p>
            <a:pPr lvl="1" fontAlgn="ctr">
              <a:buFont typeface="Arial" panose="020B0604020202020204" pitchFamily="34" charset="0"/>
              <a:buChar char="•"/>
            </a:pPr>
            <a:r>
              <a:rPr lang="en-US" dirty="0"/>
              <a:t>Excursions/Incursions</a:t>
            </a:r>
          </a:p>
          <a:p>
            <a:endParaRPr lang="en-US" dirty="0"/>
          </a:p>
          <a:p>
            <a:pPr marL="457200" lvl="1" indent="0" fontAlgn="ctr">
              <a:buNone/>
            </a:pPr>
            <a:endParaRPr lang="en-AU" dirty="0"/>
          </a:p>
          <a:p>
            <a:endParaRPr lang="en-AU" dirty="0"/>
          </a:p>
        </p:txBody>
      </p:sp>
      <p:sp>
        <p:nvSpPr>
          <p:cNvPr id="9" name="Rounded Rectangular Callout 4">
            <a:extLst>
              <a:ext uri="{FF2B5EF4-FFF2-40B4-BE49-F238E27FC236}">
                <a16:creationId xmlns:a16="http://schemas.microsoft.com/office/drawing/2014/main" id="{1C43C6FB-6B73-47D7-B652-1F29CDB7797F}"/>
              </a:ext>
            </a:extLst>
          </p:cNvPr>
          <p:cNvSpPr/>
          <p:nvPr/>
        </p:nvSpPr>
        <p:spPr>
          <a:xfrm>
            <a:off x="214806" y="3501008"/>
            <a:ext cx="3672408" cy="2553891"/>
          </a:xfrm>
          <a:prstGeom prst="wedgeRoundRectCallou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algn="ctr" fontAlgn="ctr"/>
            <a:r>
              <a:rPr lang="en-AU" sz="1600" i="1" dirty="0">
                <a:effectLst/>
                <a:latin typeface="Aptos Display"/>
                <a:ea typeface="Times New Roman" panose="02020603050405020304" pitchFamily="18" charset="0"/>
                <a:cs typeface="Times New Roman" panose="02020603050405020304" pitchFamily="18" charset="0"/>
              </a:rPr>
              <a:t>Bush kinder is the absolute standout of the kinder program. My son has developed so much confidence from participating and he has made new friends. The program is very child led and I love that he has the opportunity to follow his own interests and instincts and cope with the weather!</a:t>
            </a:r>
            <a:endParaRPr lang="en-AU" sz="1600" dirty="0">
              <a:solidFill>
                <a:schemeClr val="accent6"/>
              </a:solidFill>
            </a:endParaRPr>
          </a:p>
        </p:txBody>
      </p:sp>
      <p:sp>
        <p:nvSpPr>
          <p:cNvPr id="10" name="Rounded Rectangular Callout 12">
            <a:extLst>
              <a:ext uri="{FF2B5EF4-FFF2-40B4-BE49-F238E27FC236}">
                <a16:creationId xmlns:a16="http://schemas.microsoft.com/office/drawing/2014/main" id="{894BBE71-25C7-4ED7-931A-C6A84D89188E}"/>
              </a:ext>
            </a:extLst>
          </p:cNvPr>
          <p:cNvSpPr/>
          <p:nvPr/>
        </p:nvSpPr>
        <p:spPr>
          <a:xfrm>
            <a:off x="4387482" y="4221088"/>
            <a:ext cx="4372238" cy="2129661"/>
          </a:xfrm>
          <a:prstGeom prst="wedgeRoundRectCallout">
            <a:avLst/>
          </a:prstGeom>
          <a:solidFill>
            <a:schemeClr val="bg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tabLst>
                <a:tab pos="457200" algn="l"/>
              </a:tabLst>
            </a:pPr>
            <a:r>
              <a:rPr lang="en-AU" sz="1600" i="1" kern="100" dirty="0">
                <a:latin typeface="Aptos Display"/>
                <a:ea typeface="Times New Roman" panose="02020603050405020304" pitchFamily="18" charset="0"/>
                <a:cs typeface="Times New Roman" panose="02020603050405020304" pitchFamily="18" charset="0"/>
              </a:rPr>
              <a:t>T</a:t>
            </a:r>
            <a:r>
              <a:rPr lang="en-AU" sz="1600" i="1" kern="100" dirty="0">
                <a:effectLst/>
                <a:latin typeface="Aptos Display"/>
                <a:ea typeface="Times New Roman" panose="02020603050405020304" pitchFamily="18" charset="0"/>
                <a:cs typeface="Times New Roman" panose="02020603050405020304" pitchFamily="18" charset="0"/>
              </a:rPr>
              <a:t>he inclusive environment in which my children feels like he belongs and is a part of. He has agency over his experiences and has endless opportunities to be challenged, problem solve, investigate and engage in meaningful experiences with his peers and educators, through play-based learning.</a:t>
            </a:r>
            <a:endParaRPr lang="en-AU" sz="1600" kern="100" dirty="0">
              <a:effectLst/>
              <a:latin typeface="Aptos"/>
              <a:ea typeface="Aptos"/>
              <a:cs typeface="Times New Roman" panose="02020603050405020304" pitchFamily="18" charset="0"/>
            </a:endParaRPr>
          </a:p>
        </p:txBody>
      </p:sp>
      <p:sp>
        <p:nvSpPr>
          <p:cNvPr id="11" name="Rounded Rectangular Callout 10">
            <a:extLst>
              <a:ext uri="{FF2B5EF4-FFF2-40B4-BE49-F238E27FC236}">
                <a16:creationId xmlns:a16="http://schemas.microsoft.com/office/drawing/2014/main" id="{4ED62E57-7758-495E-9DFA-55B633948BFF}"/>
              </a:ext>
            </a:extLst>
          </p:cNvPr>
          <p:cNvSpPr/>
          <p:nvPr/>
        </p:nvSpPr>
        <p:spPr>
          <a:xfrm>
            <a:off x="4479741" y="1454724"/>
            <a:ext cx="4279979" cy="2421160"/>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tabLst>
                <a:tab pos="457200" algn="l"/>
              </a:tabLst>
            </a:pPr>
            <a:r>
              <a:rPr lang="en-AU" sz="1600" i="1" kern="0" dirty="0">
                <a:effectLst/>
                <a:latin typeface="Aptos Display"/>
                <a:ea typeface="NotoSans-Regular"/>
                <a:cs typeface="NotoSans-Regular"/>
              </a:rPr>
              <a:t>The inclusion of skilled professionals to provide educational experiences to the children - outside of the scope of the educators – is invaluable. The incursions have bought in opportunities for the children to grow and learn, make connections with people / programs from the wider community.</a:t>
            </a:r>
            <a:endParaRPr lang="en-AU" sz="1600" kern="1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278323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Kindergarten – Positive Results</a:t>
            </a:r>
            <a:endParaRPr lang="en-AU" dirty="0"/>
          </a:p>
        </p:txBody>
      </p:sp>
      <p:sp>
        <p:nvSpPr>
          <p:cNvPr id="7" name="Content Placeholder 1"/>
          <p:cNvSpPr>
            <a:spLocks noGrp="1"/>
          </p:cNvSpPr>
          <p:nvPr>
            <p:ph idx="1"/>
          </p:nvPr>
        </p:nvSpPr>
        <p:spPr>
          <a:xfrm>
            <a:off x="467544" y="1556792"/>
            <a:ext cx="5040560" cy="1656184"/>
          </a:xfrm>
        </p:spPr>
        <p:txBody>
          <a:bodyPr/>
          <a:lstStyle/>
          <a:p>
            <a:r>
              <a:rPr lang="en-US" dirty="0"/>
              <a:t>Top 3 things most liked about the Educational Program</a:t>
            </a:r>
          </a:p>
          <a:p>
            <a:pPr lvl="1" fontAlgn="ctr">
              <a:buFont typeface="Arial" panose="020B0604020202020204" pitchFamily="34" charset="0"/>
              <a:buChar char="•"/>
            </a:pPr>
            <a:r>
              <a:rPr lang="en-US" dirty="0"/>
              <a:t>Quality of educators – 86%</a:t>
            </a:r>
          </a:p>
          <a:p>
            <a:pPr lvl="1" fontAlgn="ctr">
              <a:buFont typeface="Arial" panose="020B0604020202020204" pitchFamily="34" charset="0"/>
              <a:buChar char="•"/>
            </a:pPr>
            <a:r>
              <a:rPr lang="en-US" dirty="0"/>
              <a:t>Bush Kinder programs – 83%</a:t>
            </a:r>
          </a:p>
          <a:p>
            <a:pPr lvl="1" fontAlgn="ctr">
              <a:buFont typeface="Arial" panose="020B0604020202020204" pitchFamily="34" charset="0"/>
              <a:buChar char="•"/>
            </a:pPr>
            <a:r>
              <a:rPr lang="en-US" dirty="0"/>
              <a:t>Play based learning program – 81%</a:t>
            </a:r>
            <a:endParaRPr lang="en-AU" dirty="0"/>
          </a:p>
          <a:p>
            <a:endParaRPr lang="en-US" dirty="0"/>
          </a:p>
          <a:p>
            <a:pPr marL="457200" lvl="1" indent="0" fontAlgn="ctr">
              <a:buNone/>
            </a:pPr>
            <a:endParaRPr lang="en-AU" dirty="0"/>
          </a:p>
          <a:p>
            <a:endParaRPr lang="en-AU" dirty="0"/>
          </a:p>
        </p:txBody>
      </p:sp>
      <p:sp>
        <p:nvSpPr>
          <p:cNvPr id="13" name="Rounded Rectangular Callout 8">
            <a:extLst>
              <a:ext uri="{FF2B5EF4-FFF2-40B4-BE49-F238E27FC236}">
                <a16:creationId xmlns:a16="http://schemas.microsoft.com/office/drawing/2014/main" id="{9DD16BA0-171B-4083-8DA5-3E855D1DCF7E}"/>
              </a:ext>
            </a:extLst>
          </p:cNvPr>
          <p:cNvSpPr/>
          <p:nvPr/>
        </p:nvSpPr>
        <p:spPr>
          <a:xfrm>
            <a:off x="5148064" y="1664317"/>
            <a:ext cx="3692625" cy="1399178"/>
          </a:xfrm>
          <a:prstGeom prst="wedgeRoundRectCallout">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lIns="0" rIns="252000">
            <a:spAutoFit/>
          </a:bodyPr>
          <a:lstStyle/>
          <a:p>
            <a:pPr lvl="0" algn="ctr">
              <a:lnSpc>
                <a:spcPct val="107000"/>
              </a:lnSpc>
              <a:spcAft>
                <a:spcPts val="800"/>
              </a:spcAft>
            </a:pPr>
            <a:r>
              <a:rPr lang="en-AU" sz="1800" i="1" kern="0" dirty="0">
                <a:effectLst/>
                <a:latin typeface="Aptos Display"/>
                <a:ea typeface="NotoSans-Regular"/>
                <a:cs typeface="NotoSans-Regular"/>
              </a:rPr>
              <a:t>Play based learn program would be our favourite, the way the kids are involved, instead of seeing the boring side of learning, it's fun.</a:t>
            </a:r>
            <a:endParaRPr lang="en-AU" sz="1800" kern="100" dirty="0">
              <a:effectLst/>
              <a:latin typeface="Aptos"/>
              <a:ea typeface="Aptos"/>
              <a:cs typeface="Times New Roman" panose="02020603050405020304" pitchFamily="18" charset="0"/>
            </a:endParaRPr>
          </a:p>
        </p:txBody>
      </p:sp>
      <p:sp>
        <p:nvSpPr>
          <p:cNvPr id="14" name="Rounded Rectangular Callout 7">
            <a:extLst>
              <a:ext uri="{FF2B5EF4-FFF2-40B4-BE49-F238E27FC236}">
                <a16:creationId xmlns:a16="http://schemas.microsoft.com/office/drawing/2014/main" id="{780EF863-7E55-49E7-8284-6D48324D0438}"/>
              </a:ext>
            </a:extLst>
          </p:cNvPr>
          <p:cNvSpPr/>
          <p:nvPr/>
        </p:nvSpPr>
        <p:spPr>
          <a:xfrm>
            <a:off x="611560" y="3206783"/>
            <a:ext cx="3592154" cy="743396"/>
          </a:xfrm>
          <a:prstGeom prst="wedgeRoundRectCallout">
            <a:avLst/>
          </a:prstGeom>
          <a:solidFill>
            <a:schemeClr val="bg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pPr>
            <a:r>
              <a:rPr lang="en-AU" sz="1800" i="1" kern="100" dirty="0">
                <a:effectLst/>
                <a:latin typeface="Aptos Display"/>
                <a:ea typeface="Times New Roman" panose="02020603050405020304" pitchFamily="18" charset="0"/>
                <a:cs typeface="Times New Roman" panose="02020603050405020304" pitchFamily="18" charset="0"/>
              </a:rPr>
              <a:t>Educators - They are amazing and worth their weight in gold!</a:t>
            </a:r>
            <a:endParaRPr lang="en-AU" sz="1800" kern="100" dirty="0">
              <a:effectLst/>
              <a:latin typeface="Aptos"/>
              <a:ea typeface="Aptos"/>
              <a:cs typeface="Times New Roman" panose="02020603050405020304" pitchFamily="18" charset="0"/>
            </a:endParaRPr>
          </a:p>
        </p:txBody>
      </p:sp>
      <p:sp>
        <p:nvSpPr>
          <p:cNvPr id="15" name="Rounded Rectangular Callout 6">
            <a:extLst>
              <a:ext uri="{FF2B5EF4-FFF2-40B4-BE49-F238E27FC236}">
                <a16:creationId xmlns:a16="http://schemas.microsoft.com/office/drawing/2014/main" id="{FF6DE4CB-7850-42DF-9489-90B9A8BEB1C6}"/>
              </a:ext>
            </a:extLst>
          </p:cNvPr>
          <p:cNvSpPr/>
          <p:nvPr/>
        </p:nvSpPr>
        <p:spPr>
          <a:xfrm>
            <a:off x="486070" y="4293096"/>
            <a:ext cx="3960440" cy="1727069"/>
          </a:xfrm>
          <a:prstGeom prst="wedgeRoundRectCallou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lvl="0" algn="ctr">
              <a:lnSpc>
                <a:spcPct val="107000"/>
              </a:lnSpc>
              <a:spcAft>
                <a:spcPts val="800"/>
              </a:spcAft>
            </a:pPr>
            <a:r>
              <a:rPr lang="en-AU" sz="1800" i="1" kern="0" dirty="0">
                <a:effectLst/>
                <a:latin typeface="Aptos Display"/>
                <a:ea typeface="NotoSans-Regular"/>
                <a:cs typeface="NotoSans-Regular"/>
              </a:rPr>
              <a:t>I feel like the educators know and understand my child and treat him as an individual. They have identified areas he needs improvement and have supported us to help him.</a:t>
            </a:r>
            <a:endParaRPr lang="en-AU" sz="1800" kern="100" dirty="0">
              <a:effectLst/>
              <a:latin typeface="Aptos"/>
              <a:ea typeface="Aptos"/>
              <a:cs typeface="Times New Roman" panose="02020603050405020304" pitchFamily="18" charset="0"/>
            </a:endParaRPr>
          </a:p>
        </p:txBody>
      </p:sp>
      <p:sp>
        <p:nvSpPr>
          <p:cNvPr id="16" name="Rounded Rectangular Callout 4">
            <a:extLst>
              <a:ext uri="{FF2B5EF4-FFF2-40B4-BE49-F238E27FC236}">
                <a16:creationId xmlns:a16="http://schemas.microsoft.com/office/drawing/2014/main" id="{3EB5FAC7-BF0E-472E-A3CD-059C12A78C01}"/>
              </a:ext>
            </a:extLst>
          </p:cNvPr>
          <p:cNvSpPr/>
          <p:nvPr/>
        </p:nvSpPr>
        <p:spPr>
          <a:xfrm>
            <a:off x="4940288" y="3686006"/>
            <a:ext cx="3670312" cy="2421160"/>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lIns="0" rIns="180000">
            <a:spAutoFit/>
          </a:bodyPr>
          <a:lstStyle/>
          <a:p>
            <a:pPr lvl="0">
              <a:lnSpc>
                <a:spcPct val="107000"/>
              </a:lnSpc>
              <a:spcAft>
                <a:spcPts val="800"/>
              </a:spcAft>
            </a:pPr>
            <a:r>
              <a:rPr lang="en-AU" sz="1600" i="1" kern="100" dirty="0">
                <a:effectLst/>
                <a:latin typeface="Aptos"/>
                <a:ea typeface="Aptos"/>
                <a:cs typeface="Times New Roman" panose="02020603050405020304" pitchFamily="18" charset="0"/>
              </a:rPr>
              <a:t>Flexible play based learning and weekly bush/beach kinder sessions in both 3 &amp; 4 year old kinder have seen my child</a:t>
            </a:r>
            <a:r>
              <a:rPr lang="en-US" sz="1600" i="1" kern="100" dirty="0">
                <a:effectLst/>
                <a:latin typeface="Aptos"/>
                <a:ea typeface="Aptos"/>
                <a:cs typeface="Times New Roman" panose="02020603050405020304" pitchFamily="18" charset="0"/>
              </a:rPr>
              <a:t>’</a:t>
            </a:r>
            <a:r>
              <a:rPr lang="en-AU" sz="1600" i="1" kern="100" dirty="0">
                <a:effectLst/>
                <a:latin typeface="Aptos"/>
                <a:ea typeface="Aptos"/>
                <a:cs typeface="Times New Roman" panose="02020603050405020304" pitchFamily="18" charset="0"/>
              </a:rPr>
              <a:t>s social and emotional skills develop so much during her time at kinder. The teachers have nurtured my child</a:t>
            </a:r>
            <a:r>
              <a:rPr lang="en-US" sz="1600" i="1" kern="100" dirty="0">
                <a:effectLst/>
                <a:latin typeface="Aptos"/>
                <a:ea typeface="Aptos"/>
                <a:cs typeface="Times New Roman" panose="02020603050405020304" pitchFamily="18" charset="0"/>
              </a:rPr>
              <a:t>’</a:t>
            </a:r>
            <a:r>
              <a:rPr lang="en-AU" sz="1600" i="1" kern="100" dirty="0">
                <a:effectLst/>
                <a:latin typeface="Aptos"/>
                <a:ea typeface="Aptos"/>
                <a:cs typeface="Times New Roman" panose="02020603050405020304" pitchFamily="18" charset="0"/>
              </a:rPr>
              <a:t>s interests and provided age appropriate challenges for them.</a:t>
            </a:r>
            <a:endParaRPr lang="en-AU" sz="1600" kern="1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1848042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ular Callout 6"/>
          <p:cNvSpPr/>
          <p:nvPr/>
        </p:nvSpPr>
        <p:spPr>
          <a:xfrm>
            <a:off x="179512" y="4668871"/>
            <a:ext cx="3960440" cy="1727069"/>
          </a:xfrm>
          <a:prstGeom prst="wedgeRoundRectCallou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lvl="0" algn="ctr">
              <a:lnSpc>
                <a:spcPct val="107000"/>
              </a:lnSpc>
              <a:spcAft>
                <a:spcPts val="800"/>
              </a:spcAft>
            </a:pPr>
            <a:r>
              <a:rPr lang="en-AU" sz="1800" i="1" kern="0" dirty="0">
                <a:effectLst/>
                <a:latin typeface="Aptos Display"/>
                <a:ea typeface="NotoSans-Regular"/>
                <a:cs typeface="NotoSans-Regular"/>
              </a:rPr>
              <a:t>I feel like the educators know and understand my child and treat him as an individual. They have identified areas he needs improvement and have supported us to help him.</a:t>
            </a:r>
            <a:endParaRPr lang="en-AU" sz="1800" kern="100" dirty="0">
              <a:effectLst/>
              <a:latin typeface="Aptos"/>
              <a:ea typeface="Aptos"/>
              <a:cs typeface="Times New Roman" panose="02020603050405020304" pitchFamily="18" charset="0"/>
            </a:endParaRPr>
          </a:p>
        </p:txBody>
      </p:sp>
      <p:sp>
        <p:nvSpPr>
          <p:cNvPr id="9" name="Rounded Rectangular Callout 8"/>
          <p:cNvSpPr/>
          <p:nvPr/>
        </p:nvSpPr>
        <p:spPr>
          <a:xfrm>
            <a:off x="4462974" y="4832816"/>
            <a:ext cx="4436882" cy="1399178"/>
          </a:xfrm>
          <a:prstGeom prst="wedgeRoundRectCallout">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lIns="0" rIns="252000">
            <a:spAutoFit/>
          </a:bodyPr>
          <a:lstStyle/>
          <a:p>
            <a:pPr lvl="0" algn="ctr">
              <a:lnSpc>
                <a:spcPct val="107000"/>
              </a:lnSpc>
              <a:spcAft>
                <a:spcPts val="800"/>
              </a:spcAft>
              <a:tabLst>
                <a:tab pos="457200" algn="l"/>
              </a:tabLst>
            </a:pPr>
            <a:r>
              <a:rPr lang="en-AU" sz="1800" i="1" kern="0" dirty="0">
                <a:solidFill>
                  <a:schemeClr val="bg1"/>
                </a:solidFill>
                <a:effectLst/>
                <a:latin typeface="Aptos Display"/>
                <a:ea typeface="NotoSans-Regular"/>
                <a:cs typeface="NotoSans-Regular"/>
              </a:rPr>
              <a:t>The educators are always willing to have discussions about the children and learning. They are very approachable, and the children are always their primary focus.</a:t>
            </a:r>
            <a:endParaRPr lang="en-AU" sz="1800" kern="100" dirty="0">
              <a:solidFill>
                <a:schemeClr val="bg1"/>
              </a:solidFill>
              <a:effectLst/>
              <a:latin typeface="Aptos"/>
              <a:ea typeface="Aptos"/>
              <a:cs typeface="Times New Roman" panose="02020603050405020304" pitchFamily="18" charset="0"/>
            </a:endParaRPr>
          </a:p>
        </p:txBody>
      </p:sp>
      <p:sp>
        <p:nvSpPr>
          <p:cNvPr id="5" name="Rounded Rectangular Callout 4"/>
          <p:cNvSpPr/>
          <p:nvPr/>
        </p:nvSpPr>
        <p:spPr>
          <a:xfrm>
            <a:off x="4246950" y="1481952"/>
            <a:ext cx="4652906" cy="2896254"/>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lIns="0" rIns="180000">
            <a:spAutoFit/>
          </a:bodyPr>
          <a:lstStyle/>
          <a:p>
            <a:pPr lvl="0" algn="ctr">
              <a:lnSpc>
                <a:spcPct val="107000"/>
              </a:lnSpc>
              <a:spcAft>
                <a:spcPts val="800"/>
              </a:spcAft>
              <a:tabLst>
                <a:tab pos="457200" algn="l"/>
              </a:tabLst>
            </a:pPr>
            <a:r>
              <a:rPr lang="en-AU" sz="1400" i="1" kern="0" dirty="0">
                <a:effectLst/>
                <a:latin typeface="Aptos Display"/>
                <a:ea typeface="NotoSans-Regular"/>
                <a:cs typeface="NotoSans-Regular"/>
              </a:rPr>
              <a:t>The program really supports my son’s needs by giving him the right balance of guidance and independence. He’s naturally curious and loves to explore ideas, and the activities give him the chance to extend his learning at his own pace while still being supported when needed. The program also helps him socially, he’s building confidence in group settings, learning how to share ideas, and developing great friendships. Most importantly, he feels comfortable and happy in the environment, which means he’s willing to try new things and push himself.</a:t>
            </a:r>
            <a:endParaRPr lang="en-AU" sz="1400" kern="100" dirty="0">
              <a:effectLst/>
              <a:latin typeface="Aptos"/>
              <a:ea typeface="Aptos"/>
              <a:cs typeface="Times New Roman" panose="02020603050405020304" pitchFamily="18" charset="0"/>
            </a:endParaRPr>
          </a:p>
        </p:txBody>
      </p:sp>
      <p:sp>
        <p:nvSpPr>
          <p:cNvPr id="3" name="Title 2"/>
          <p:cNvSpPr>
            <a:spLocks noGrp="1"/>
          </p:cNvSpPr>
          <p:nvPr>
            <p:ph type="title"/>
          </p:nvPr>
        </p:nvSpPr>
        <p:spPr/>
        <p:txBody>
          <a:bodyPr/>
          <a:lstStyle/>
          <a:p>
            <a:r>
              <a:rPr lang="en-US" dirty="0"/>
              <a:t>Kindergarten - Family comments </a:t>
            </a:r>
            <a:endParaRPr lang="en-AU" dirty="0"/>
          </a:p>
        </p:txBody>
      </p:sp>
      <p:sp>
        <p:nvSpPr>
          <p:cNvPr id="8" name="Rounded Rectangular Callout 7"/>
          <p:cNvSpPr/>
          <p:nvPr/>
        </p:nvSpPr>
        <p:spPr>
          <a:xfrm>
            <a:off x="246848" y="1481952"/>
            <a:ext cx="3592154" cy="2710743"/>
          </a:xfrm>
          <a:prstGeom prst="wedgeRoundRectCallout">
            <a:avLst/>
          </a:prstGeom>
          <a:solidFill>
            <a:schemeClr val="bg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tabLst>
                <a:tab pos="457200" algn="l"/>
              </a:tabLst>
            </a:pPr>
            <a:r>
              <a:rPr lang="en-AU" sz="1800" i="1" kern="100" dirty="0">
                <a:effectLst/>
                <a:latin typeface="Aptos Display"/>
                <a:ea typeface="Times New Roman" panose="02020603050405020304" pitchFamily="18" charset="0"/>
                <a:cs typeface="Times New Roman" panose="02020603050405020304" pitchFamily="18" charset="0"/>
              </a:rPr>
              <a:t>I think the level of inclusion is fantastic. My child already knows about the First Nations people and it’s incorporated into their everyday. I appreciate the teachers sharing the changing seasons with us so we can discuss it at home.</a:t>
            </a:r>
            <a:endParaRPr lang="en-AU" sz="1800" kern="1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426727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Kindergarten – Best Start, Best Life</a:t>
            </a:r>
            <a:endParaRPr lang="en-AU" dirty="0"/>
          </a:p>
        </p:txBody>
      </p:sp>
      <p:sp>
        <p:nvSpPr>
          <p:cNvPr id="7" name="Content Placeholder 1"/>
          <p:cNvSpPr>
            <a:spLocks noGrp="1"/>
          </p:cNvSpPr>
          <p:nvPr>
            <p:ph idx="1"/>
          </p:nvPr>
        </p:nvSpPr>
        <p:spPr>
          <a:xfrm>
            <a:off x="467544" y="1556792"/>
            <a:ext cx="7848872" cy="1656184"/>
          </a:xfrm>
        </p:spPr>
        <p:txBody>
          <a:bodyPr/>
          <a:lstStyle/>
          <a:p>
            <a:pPr lvl="1" fontAlgn="ctr">
              <a:buFont typeface="Arial" panose="020B0604020202020204" pitchFamily="34" charset="0"/>
              <a:buChar char="•"/>
            </a:pPr>
            <a:r>
              <a:rPr lang="en-US" dirty="0"/>
              <a:t>56% of families were aware of the State Government Reform – Best Start, Best Life </a:t>
            </a:r>
          </a:p>
          <a:p>
            <a:pPr lvl="1" fontAlgn="ctr">
              <a:buFont typeface="Arial" panose="020B0604020202020204" pitchFamily="34" charset="0"/>
              <a:buChar char="•"/>
            </a:pPr>
            <a:r>
              <a:rPr lang="en-US" dirty="0"/>
              <a:t>58% of families were aware of Surf Coast Shire Council’s roll out schedule </a:t>
            </a:r>
          </a:p>
          <a:p>
            <a:pPr lvl="1" fontAlgn="ctr">
              <a:buFont typeface="Arial" panose="020B0604020202020204" pitchFamily="34" charset="0"/>
              <a:buChar char="•"/>
            </a:pPr>
            <a:r>
              <a:rPr lang="en-US" dirty="0"/>
              <a:t>62% of families said that they would use 30 hours of free kinder when it was rolled out </a:t>
            </a:r>
          </a:p>
          <a:p>
            <a:pPr marL="457200" lvl="1" indent="0" fontAlgn="ctr">
              <a:buNone/>
            </a:pPr>
            <a:endParaRPr lang="en-US" dirty="0"/>
          </a:p>
          <a:p>
            <a:pPr marL="457200" lvl="1" indent="0" fontAlgn="ctr">
              <a:buNone/>
            </a:pPr>
            <a:r>
              <a:rPr lang="en-US" dirty="0"/>
              <a:t>38% of families said wouldn’t use the 30 hours because…..</a:t>
            </a:r>
            <a:endParaRPr lang="en-AU" dirty="0"/>
          </a:p>
          <a:p>
            <a:endParaRPr lang="en-US" dirty="0"/>
          </a:p>
          <a:p>
            <a:pPr marL="457200" lvl="1" indent="0" fontAlgn="ctr">
              <a:buNone/>
            </a:pPr>
            <a:endParaRPr lang="en-AU" dirty="0"/>
          </a:p>
          <a:p>
            <a:endParaRPr lang="en-AU" dirty="0"/>
          </a:p>
        </p:txBody>
      </p:sp>
      <p:sp>
        <p:nvSpPr>
          <p:cNvPr id="13" name="Rounded Rectangular Callout 8">
            <a:extLst>
              <a:ext uri="{FF2B5EF4-FFF2-40B4-BE49-F238E27FC236}">
                <a16:creationId xmlns:a16="http://schemas.microsoft.com/office/drawing/2014/main" id="{9DD16BA0-171B-4083-8DA5-3E855D1DCF7E}"/>
              </a:ext>
            </a:extLst>
          </p:cNvPr>
          <p:cNvSpPr/>
          <p:nvPr/>
        </p:nvSpPr>
        <p:spPr>
          <a:xfrm>
            <a:off x="4958409" y="3212122"/>
            <a:ext cx="3692625" cy="963668"/>
          </a:xfrm>
          <a:prstGeom prst="wedgeRoundRectCallout">
            <a:avLst/>
          </a:prstGeom>
          <a:solidFill>
            <a:schemeClr val="accent1">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lIns="0" rIns="252000">
            <a:spAutoFit/>
          </a:bodyPr>
          <a:lstStyle/>
          <a:p>
            <a:pPr lvl="0" algn="ctr">
              <a:lnSpc>
                <a:spcPct val="107000"/>
              </a:lnSpc>
              <a:spcAft>
                <a:spcPts val="800"/>
              </a:spcAft>
            </a:pPr>
            <a:r>
              <a:rPr lang="en-AU" sz="1600" i="1" kern="100" dirty="0">
                <a:effectLst/>
                <a:latin typeface="Aptos"/>
                <a:ea typeface="Aptos"/>
                <a:cs typeface="Times New Roman" panose="02020603050405020304" pitchFamily="18" charset="0"/>
              </a:rPr>
              <a:t>I feel this is too many hours 'out of the home' away from primary caregivers at this age.</a:t>
            </a:r>
            <a:endParaRPr lang="en-AU" sz="1600" kern="100" dirty="0">
              <a:effectLst/>
              <a:latin typeface="Aptos"/>
              <a:ea typeface="Aptos"/>
              <a:cs typeface="Times New Roman" panose="02020603050405020304" pitchFamily="18" charset="0"/>
            </a:endParaRPr>
          </a:p>
        </p:txBody>
      </p:sp>
      <p:sp>
        <p:nvSpPr>
          <p:cNvPr id="14" name="Rounded Rectangular Callout 7">
            <a:extLst>
              <a:ext uri="{FF2B5EF4-FFF2-40B4-BE49-F238E27FC236}">
                <a16:creationId xmlns:a16="http://schemas.microsoft.com/office/drawing/2014/main" id="{780EF863-7E55-49E7-8284-6D48324D0438}"/>
              </a:ext>
            </a:extLst>
          </p:cNvPr>
          <p:cNvSpPr/>
          <p:nvPr/>
        </p:nvSpPr>
        <p:spPr>
          <a:xfrm>
            <a:off x="611560" y="3206783"/>
            <a:ext cx="3960440" cy="1838163"/>
          </a:xfrm>
          <a:prstGeom prst="wedgeRoundRectCallout">
            <a:avLst/>
          </a:prstGeom>
          <a:solidFill>
            <a:schemeClr val="bg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pPr>
            <a:r>
              <a:rPr lang="en-US" sz="1600" i="1" kern="100" dirty="0">
                <a:effectLst/>
                <a:latin typeface="Aptos Display"/>
                <a:ea typeface="Times New Roman" panose="02020603050405020304" pitchFamily="18" charset="0"/>
                <a:cs typeface="Times New Roman" panose="02020603050405020304" pitchFamily="18" charset="0"/>
              </a:rPr>
              <a:t>I think preschool age is a very important time for kids to connect with parents, I don’t think 30 hours is necessary and takes away from the opportunity for time with parents and friends outside of the kinder community.</a:t>
            </a:r>
            <a:endParaRPr lang="en-AU" sz="1600" kern="100" dirty="0">
              <a:effectLst/>
              <a:latin typeface="Aptos"/>
              <a:ea typeface="Aptos"/>
              <a:cs typeface="Times New Roman" panose="02020603050405020304" pitchFamily="18" charset="0"/>
            </a:endParaRPr>
          </a:p>
        </p:txBody>
      </p:sp>
      <p:sp>
        <p:nvSpPr>
          <p:cNvPr id="15" name="Rounded Rectangular Callout 6">
            <a:extLst>
              <a:ext uri="{FF2B5EF4-FFF2-40B4-BE49-F238E27FC236}">
                <a16:creationId xmlns:a16="http://schemas.microsoft.com/office/drawing/2014/main" id="{FF6DE4CB-7850-42DF-9489-90B9A8BEB1C6}"/>
              </a:ext>
            </a:extLst>
          </p:cNvPr>
          <p:cNvSpPr/>
          <p:nvPr/>
        </p:nvSpPr>
        <p:spPr>
          <a:xfrm>
            <a:off x="662472" y="5413672"/>
            <a:ext cx="3960440" cy="1255167"/>
          </a:xfrm>
          <a:prstGeom prst="wedgeRoundRectCallou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rIns="144000">
            <a:spAutoFit/>
          </a:bodyPr>
          <a:lstStyle/>
          <a:p>
            <a:pPr lvl="0" algn="ctr">
              <a:lnSpc>
                <a:spcPct val="107000"/>
              </a:lnSpc>
              <a:spcAft>
                <a:spcPts val="800"/>
              </a:spcAft>
            </a:pPr>
            <a:r>
              <a:rPr lang="en-AU" sz="1600" i="1" kern="100" dirty="0">
                <a:effectLst/>
                <a:latin typeface="Aptos"/>
                <a:ea typeface="Aptos"/>
                <a:cs typeface="Times New Roman" panose="02020603050405020304" pitchFamily="18" charset="0"/>
              </a:rPr>
              <a:t>I feel 15-20hours is enough for this age group. Personally, I like my kids to have a good mix between kinder and time with parents at home on other days.</a:t>
            </a:r>
            <a:endParaRPr lang="en-AU" sz="1600" kern="100" dirty="0">
              <a:effectLst/>
              <a:latin typeface="Aptos"/>
              <a:ea typeface="Aptos"/>
              <a:cs typeface="Times New Roman" panose="02020603050405020304" pitchFamily="18" charset="0"/>
            </a:endParaRPr>
          </a:p>
        </p:txBody>
      </p:sp>
      <p:sp>
        <p:nvSpPr>
          <p:cNvPr id="16" name="Rounded Rectangular Callout 4">
            <a:extLst>
              <a:ext uri="{FF2B5EF4-FFF2-40B4-BE49-F238E27FC236}">
                <a16:creationId xmlns:a16="http://schemas.microsoft.com/office/drawing/2014/main" id="{3EB5FAC7-BF0E-472E-A3CD-059C12A78C01}"/>
              </a:ext>
            </a:extLst>
          </p:cNvPr>
          <p:cNvSpPr/>
          <p:nvPr/>
        </p:nvSpPr>
        <p:spPr>
          <a:xfrm>
            <a:off x="4955231" y="4595738"/>
            <a:ext cx="3670312" cy="1838163"/>
          </a:xfrm>
          <a:prstGeom prst="wedgeRoundRectCallou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wrap="square" lIns="0" rIns="180000">
            <a:spAutoFit/>
          </a:bodyPr>
          <a:lstStyle/>
          <a:p>
            <a:pPr lvl="0" algn="ctr">
              <a:lnSpc>
                <a:spcPct val="107000"/>
              </a:lnSpc>
              <a:spcAft>
                <a:spcPts val="800"/>
              </a:spcAft>
            </a:pPr>
            <a:r>
              <a:rPr lang="en-AU" sz="1600" i="1" dirty="0">
                <a:effectLst/>
                <a:latin typeface="Aptos"/>
                <a:ea typeface="Aptos"/>
                <a:cs typeface="Times New Roman" panose="02020603050405020304" pitchFamily="18" charset="0"/>
              </a:rPr>
              <a:t>30 hours would be too long for pre-prep in my opinion. If my children were to attend pre-prep I would have a preference for a maximum of 3 days across the week for a maximum time each day of 6hrs.</a:t>
            </a:r>
            <a:endParaRPr lang="en-AU" sz="1600" kern="1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1627871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5556" y="1481100"/>
            <a:ext cx="7992888" cy="1512168"/>
          </a:xfrm>
        </p:spPr>
        <p:txBody>
          <a:bodyPr/>
          <a:lstStyle/>
          <a:p>
            <a:r>
              <a:rPr lang="en-US" dirty="0"/>
              <a:t>Areas for improvement:</a:t>
            </a:r>
          </a:p>
          <a:p>
            <a:pPr lvl="1" fontAlgn="ctr">
              <a:buFont typeface="Arial" panose="020B0604020202020204" pitchFamily="34" charset="0"/>
              <a:buChar char="•"/>
            </a:pPr>
            <a:r>
              <a:rPr lang="en-US" dirty="0"/>
              <a:t>Casual teachers</a:t>
            </a:r>
          </a:p>
          <a:p>
            <a:pPr lvl="1" fontAlgn="ctr">
              <a:buFont typeface="Arial" panose="020B0604020202020204" pitchFamily="34" charset="0"/>
              <a:buChar char="•"/>
            </a:pPr>
            <a:r>
              <a:rPr lang="en-US" dirty="0"/>
              <a:t>Bush Kinder intentional teaching focus</a:t>
            </a:r>
          </a:p>
          <a:p>
            <a:pPr lvl="1" fontAlgn="ctr">
              <a:buFont typeface="Arial" panose="020B0604020202020204" pitchFamily="34" charset="0"/>
              <a:buChar char="•"/>
            </a:pPr>
            <a:r>
              <a:rPr lang="fr-FR" dirty="0"/>
              <a:t>Incursion/Excursion engagement equitable across groups</a:t>
            </a:r>
          </a:p>
          <a:p>
            <a:pPr lvl="1" fontAlgn="ctr">
              <a:buFont typeface="Arial" panose="020B0604020202020204" pitchFamily="34" charset="0"/>
              <a:buChar char="•"/>
            </a:pPr>
            <a:r>
              <a:rPr lang="en-US" dirty="0"/>
              <a:t>44% of parents had not heard of the State Government Reforms.</a:t>
            </a:r>
            <a:endParaRPr lang="en-AU" dirty="0"/>
          </a:p>
          <a:p>
            <a:pPr lvl="1" fontAlgn="ctr">
              <a:buFont typeface="Arial" panose="020B0604020202020204" pitchFamily="34" charset="0"/>
              <a:buChar char="•"/>
            </a:pPr>
            <a:endParaRPr lang="en-US" dirty="0"/>
          </a:p>
          <a:p>
            <a:pPr marL="457200" lvl="1" indent="0" fontAlgn="ctr">
              <a:buNone/>
            </a:pPr>
            <a:endParaRPr lang="en-US" dirty="0"/>
          </a:p>
          <a:p>
            <a:endParaRPr lang="en-AU" dirty="0"/>
          </a:p>
        </p:txBody>
      </p:sp>
      <p:sp>
        <p:nvSpPr>
          <p:cNvPr id="3" name="Title 2"/>
          <p:cNvSpPr>
            <a:spLocks noGrp="1"/>
          </p:cNvSpPr>
          <p:nvPr>
            <p:ph type="title"/>
          </p:nvPr>
        </p:nvSpPr>
        <p:spPr/>
        <p:txBody>
          <a:bodyPr/>
          <a:lstStyle/>
          <a:p>
            <a:r>
              <a:rPr lang="en-US" dirty="0"/>
              <a:t>Kindergarten - Improvements</a:t>
            </a:r>
            <a:endParaRPr lang="en-AU" dirty="0"/>
          </a:p>
        </p:txBody>
      </p:sp>
      <p:sp>
        <p:nvSpPr>
          <p:cNvPr id="5" name="Rounded Rectangular Callout 4">
            <a:extLst>
              <a:ext uri="{FF2B5EF4-FFF2-40B4-BE49-F238E27FC236}">
                <a16:creationId xmlns:a16="http://schemas.microsoft.com/office/drawing/2014/main" id="{BF3F446F-D859-4685-98E3-D1C0D00308F9}"/>
              </a:ext>
            </a:extLst>
          </p:cNvPr>
          <p:cNvSpPr/>
          <p:nvPr/>
        </p:nvSpPr>
        <p:spPr>
          <a:xfrm>
            <a:off x="253346" y="3283081"/>
            <a:ext cx="4104456" cy="2382851"/>
          </a:xfrm>
          <a:prstGeom prst="wedgeRoundRectCallou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lvl="0" algn="ctr">
              <a:lnSpc>
                <a:spcPct val="107000"/>
              </a:lnSpc>
              <a:spcAft>
                <a:spcPts val="800"/>
              </a:spcAft>
              <a:tabLst>
                <a:tab pos="457200" algn="l"/>
              </a:tabLst>
            </a:pPr>
            <a:r>
              <a:rPr lang="en-AU" sz="1800" i="1" kern="0" dirty="0">
                <a:effectLst/>
                <a:latin typeface="Aptos Display"/>
                <a:ea typeface="NotoSans-Regular"/>
                <a:cs typeface="NotoSans-Regular"/>
              </a:rPr>
              <a:t>I think preschool age is a very important time for kids to connect with parents, I don’t think 30 hours is necessary and takes away from the opportunity for time with parents and friends outside of the kinder community.</a:t>
            </a:r>
            <a:endParaRPr lang="en-AU" sz="1800" kern="100" dirty="0">
              <a:effectLst/>
              <a:latin typeface="Aptos"/>
              <a:ea typeface="Aptos"/>
              <a:cs typeface="Times New Roman" panose="02020603050405020304" pitchFamily="18" charset="0"/>
            </a:endParaRPr>
          </a:p>
        </p:txBody>
      </p:sp>
      <p:sp>
        <p:nvSpPr>
          <p:cNvPr id="7" name="Rounded Rectangular Callout 12">
            <a:extLst>
              <a:ext uri="{FF2B5EF4-FFF2-40B4-BE49-F238E27FC236}">
                <a16:creationId xmlns:a16="http://schemas.microsoft.com/office/drawing/2014/main" id="{52F58F8D-DC44-410F-8626-6C30C4B8F73B}"/>
              </a:ext>
            </a:extLst>
          </p:cNvPr>
          <p:cNvSpPr/>
          <p:nvPr/>
        </p:nvSpPr>
        <p:spPr>
          <a:xfrm>
            <a:off x="4556549" y="3284032"/>
            <a:ext cx="4312613" cy="1225868"/>
          </a:xfrm>
          <a:prstGeom prst="wedgeRoundRectCallout">
            <a:avLst/>
          </a:prstGeom>
          <a:solidFill>
            <a:schemeClr val="bg2"/>
          </a:solidFill>
          <a:ln>
            <a:noFill/>
          </a:ln>
        </p:spPr>
        <p:style>
          <a:lnRef idx="0">
            <a:scrgbClr r="0" g="0" b="0"/>
          </a:lnRef>
          <a:fillRef idx="0">
            <a:scrgbClr r="0" g="0" b="0"/>
          </a:fillRef>
          <a:effectRef idx="0">
            <a:scrgbClr r="0" g="0" b="0"/>
          </a:effectRef>
          <a:fontRef idx="minor">
            <a:schemeClr val="lt1"/>
          </a:fontRef>
        </p:style>
        <p:txBody>
          <a:bodyPr wrap="square" lIns="0" rIns="288000">
            <a:spAutoFit/>
          </a:bodyPr>
          <a:lstStyle/>
          <a:p>
            <a:pPr algn="ctr" fontAlgn="ctr"/>
            <a:r>
              <a:rPr lang="en-AU" sz="1800" i="1" kern="0" dirty="0">
                <a:effectLst/>
                <a:latin typeface="Aptos Display"/>
                <a:ea typeface="NotoSans-Regular"/>
                <a:cs typeface="NotoSans-Regular"/>
              </a:rPr>
              <a:t>I would appreciate a small amount of info about who the casual teachers are and their qualifications.</a:t>
            </a:r>
            <a:endParaRPr lang="en-AU" sz="1800" kern="100" dirty="0">
              <a:effectLst/>
              <a:latin typeface="Aptos"/>
              <a:ea typeface="Aptos"/>
              <a:cs typeface="Times New Roman" panose="02020603050405020304" pitchFamily="18" charset="0"/>
            </a:endParaRPr>
          </a:p>
          <a:p>
            <a:pPr algn="ctr" fontAlgn="ctr"/>
            <a:endParaRPr lang="en-AU" sz="1200" dirty="0"/>
          </a:p>
        </p:txBody>
      </p:sp>
    </p:spTree>
    <p:extLst>
      <p:ext uri="{BB962C8B-B14F-4D97-AF65-F5344CB8AC3E}">
        <p14:creationId xmlns:p14="http://schemas.microsoft.com/office/powerpoint/2010/main" val="2443552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6334" y="1628800"/>
            <a:ext cx="7992888" cy="2304256"/>
          </a:xfrm>
        </p:spPr>
        <p:txBody>
          <a:bodyPr/>
          <a:lstStyle/>
          <a:p>
            <a:r>
              <a:rPr lang="en-AU" dirty="0"/>
              <a:t>The top 5 topic that parents expressed interest in attending were:</a:t>
            </a:r>
            <a:endParaRPr lang="en-AU" sz="1800" dirty="0"/>
          </a:p>
          <a:p>
            <a:pPr marL="800100" lvl="1" indent="-342900" fontAlgn="ctr">
              <a:buFont typeface="+mj-lt"/>
              <a:buAutoNum type="arabicPeriod"/>
            </a:pPr>
            <a:r>
              <a:rPr lang="en-AU" dirty="0"/>
              <a:t>Building resilience – 73%</a:t>
            </a:r>
          </a:p>
          <a:p>
            <a:pPr marL="800100" lvl="1" indent="-342900" fontAlgn="ctr">
              <a:buFont typeface="+mj-lt"/>
              <a:buAutoNum type="arabicPeriod"/>
            </a:pPr>
            <a:r>
              <a:rPr lang="en-AU" dirty="0"/>
              <a:t>Developing healthy boundaries for kids – 64%</a:t>
            </a:r>
          </a:p>
          <a:p>
            <a:pPr marL="800100" lvl="1" indent="-342900" fontAlgn="ctr">
              <a:buFont typeface="+mj-lt"/>
              <a:buAutoNum type="arabicPeriod"/>
            </a:pPr>
            <a:r>
              <a:rPr lang="en-AU" dirty="0"/>
              <a:t>Preparing for the transition to school – 51%</a:t>
            </a:r>
          </a:p>
          <a:p>
            <a:pPr marL="800100" lvl="1" indent="-342900" fontAlgn="ctr">
              <a:buFont typeface="+mj-lt"/>
              <a:buAutoNum type="arabicPeriod"/>
            </a:pPr>
            <a:r>
              <a:rPr lang="en-AU" dirty="0"/>
              <a:t>Strategies supporting children with anxiety – 50%</a:t>
            </a:r>
          </a:p>
          <a:p>
            <a:pPr marL="800100" lvl="1" indent="-342900" fontAlgn="ctr">
              <a:buFont typeface="+mj-lt"/>
              <a:buAutoNum type="arabicPeriod"/>
            </a:pPr>
            <a:r>
              <a:rPr lang="en-AU" dirty="0"/>
              <a:t>Responding to challenging behaviours in pre-schoolers – 46%</a:t>
            </a:r>
          </a:p>
          <a:p>
            <a:endParaRPr lang="en-AU" dirty="0"/>
          </a:p>
        </p:txBody>
      </p:sp>
      <p:sp>
        <p:nvSpPr>
          <p:cNvPr id="3" name="Title 2"/>
          <p:cNvSpPr>
            <a:spLocks noGrp="1"/>
          </p:cNvSpPr>
          <p:nvPr>
            <p:ph type="title"/>
          </p:nvPr>
        </p:nvSpPr>
        <p:spPr/>
        <p:txBody>
          <a:bodyPr/>
          <a:lstStyle/>
          <a:p>
            <a:r>
              <a:rPr lang="en-US" dirty="0"/>
              <a:t>Parent Education</a:t>
            </a:r>
            <a:endParaRPr lang="en-AU" dirty="0"/>
          </a:p>
        </p:txBody>
      </p:sp>
      <p:sp>
        <p:nvSpPr>
          <p:cNvPr id="4" name="Oval 3"/>
          <p:cNvSpPr/>
          <p:nvPr/>
        </p:nvSpPr>
        <p:spPr>
          <a:xfrm>
            <a:off x="673628" y="3741969"/>
            <a:ext cx="7452828" cy="2736304"/>
          </a:xfrm>
          <a:prstGeom prst="ellipse">
            <a:avLst/>
          </a:prstGeom>
          <a:solidFill>
            <a:schemeClr val="accent4"/>
          </a:solidFill>
          <a:ln>
            <a:solidFill>
              <a:schemeClr val="bg1"/>
            </a:solidFill>
          </a:ln>
        </p:spPr>
        <p:style>
          <a:lnRef idx="1">
            <a:schemeClr val="accent4"/>
          </a:lnRef>
          <a:fillRef idx="2">
            <a:schemeClr val="accent4"/>
          </a:fillRef>
          <a:effectRef idx="1">
            <a:schemeClr val="accent4"/>
          </a:effectRef>
          <a:fontRef idx="minor">
            <a:schemeClr val="dk1"/>
          </a:fontRef>
        </p:style>
        <p:txBody>
          <a:bodyPr rtlCol="0" anchor="ctr"/>
          <a:lstStyle/>
          <a:p>
            <a:endParaRPr lang="en-AU" sz="1600" dirty="0">
              <a:solidFill>
                <a:schemeClr val="bg1"/>
              </a:solidFill>
            </a:endParaRPr>
          </a:p>
          <a:p>
            <a:r>
              <a:rPr lang="en-AU" sz="1400" dirty="0">
                <a:solidFill>
                  <a:schemeClr val="bg1"/>
                </a:solidFill>
              </a:rPr>
              <a:t>When asked how parents would like to attend parent education sessions: </a:t>
            </a:r>
          </a:p>
          <a:p>
            <a:pPr marL="285750" indent="-285750">
              <a:buFont typeface="Arial" panose="020B0604020202020204" pitchFamily="34" charset="0"/>
              <a:buChar char="•"/>
            </a:pPr>
            <a:r>
              <a:rPr lang="en-AU" sz="1400" dirty="0">
                <a:solidFill>
                  <a:schemeClr val="bg1"/>
                </a:solidFill>
              </a:rPr>
              <a:t>46% wanted online sessions</a:t>
            </a:r>
          </a:p>
          <a:p>
            <a:pPr marL="285750" indent="-285750">
              <a:buFont typeface="Arial" panose="020B0604020202020204" pitchFamily="34" charset="0"/>
              <a:buChar char="•"/>
            </a:pPr>
            <a:r>
              <a:rPr lang="en-AU" sz="1400" dirty="0">
                <a:solidFill>
                  <a:schemeClr val="bg1"/>
                </a:solidFill>
              </a:rPr>
              <a:t>27% requested in person </a:t>
            </a:r>
          </a:p>
          <a:p>
            <a:pPr marL="285750" indent="-285750">
              <a:buFont typeface="Arial" panose="020B0604020202020204" pitchFamily="34" charset="0"/>
              <a:buChar char="•"/>
            </a:pPr>
            <a:r>
              <a:rPr lang="en-AU" sz="1400" dirty="0">
                <a:solidFill>
                  <a:schemeClr val="bg1"/>
                </a:solidFill>
              </a:rPr>
              <a:t>27% had no preference</a:t>
            </a:r>
          </a:p>
          <a:p>
            <a:pPr algn="ctr"/>
            <a:endParaRPr lang="en-AU" sz="1400" dirty="0">
              <a:solidFill>
                <a:schemeClr val="bg1"/>
              </a:solidFill>
            </a:endParaRPr>
          </a:p>
          <a:p>
            <a:pPr algn="ctr"/>
            <a:r>
              <a:rPr lang="en-US" sz="1400" dirty="0">
                <a:solidFill>
                  <a:schemeClr val="bg1"/>
                </a:solidFill>
              </a:rPr>
              <a:t>Most families suggested sessions to run after 7pm on a weeknight or provide online recorded sessions that can be accessed anytime.</a:t>
            </a:r>
            <a:endParaRPr lang="en-AU" sz="1400" dirty="0">
              <a:solidFill>
                <a:schemeClr val="bg1"/>
              </a:solidFill>
            </a:endParaRPr>
          </a:p>
        </p:txBody>
      </p:sp>
    </p:spTree>
    <p:extLst>
      <p:ext uri="{BB962C8B-B14F-4D97-AF65-F5344CB8AC3E}">
        <p14:creationId xmlns:p14="http://schemas.microsoft.com/office/powerpoint/2010/main" val="4008142358"/>
      </p:ext>
    </p:extLst>
  </p:cSld>
  <p:clrMapOvr>
    <a:masterClrMapping/>
  </p:clrMapOvr>
</p:sld>
</file>

<file path=ppt/theme/theme1.xml><?xml version="1.0" encoding="utf-8"?>
<a:theme xmlns:a="http://schemas.openxmlformats.org/drawingml/2006/main" name="SCS_Brand2018 Draft">
  <a:themeElements>
    <a:clrScheme name="SCS_brand">
      <a:dk1>
        <a:srgbClr val="54565A"/>
      </a:dk1>
      <a:lt1>
        <a:srgbClr val="FFFFFF"/>
      </a:lt1>
      <a:dk2>
        <a:srgbClr val="003767"/>
      </a:dk2>
      <a:lt2>
        <a:srgbClr val="E74F3D"/>
      </a:lt2>
      <a:accent1>
        <a:srgbClr val="00788A"/>
      </a:accent1>
      <a:accent2>
        <a:srgbClr val="19D3C5"/>
      </a:accent2>
      <a:accent3>
        <a:srgbClr val="003767"/>
      </a:accent3>
      <a:accent4>
        <a:srgbClr val="E74F3D"/>
      </a:accent4>
      <a:accent5>
        <a:srgbClr val="54565A"/>
      </a:accent5>
      <a:accent6>
        <a:srgbClr val="000000"/>
      </a:accent6>
      <a:hlink>
        <a:srgbClr val="0070C0"/>
      </a:hlink>
      <a:folHlink>
        <a:srgbClr val="002060"/>
      </a:folHlink>
    </a:clrScheme>
    <a:fontScheme name="Surf Coast Shire">
      <a:majorFont>
        <a:latin typeface="Duplicate Soft Bold"/>
        <a:ea typeface=""/>
        <a:cs typeface=""/>
      </a:majorFont>
      <a:minorFont>
        <a:latin typeface="Duplicate Soft 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Presentation1" id="{04287252-046C-47B0-85EA-EA2474691C93}" vid="{A5437236-A419-4E35-9A6D-026C125C47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DFADD4-55C1-4508-8806-EDFC967490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SCS_Brand2018 regular</Template>
  <TotalTime>0</TotalTime>
  <Words>1507</Words>
  <Application>Microsoft Office PowerPoint</Application>
  <PresentationFormat>On-screen Show (4:3)</PresentationFormat>
  <Paragraphs>127</Paragraphs>
  <Slides>14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Aptos Display</vt:lpstr>
      <vt:lpstr>Arial</vt:lpstr>
      <vt:lpstr>Calibri</vt:lpstr>
      <vt:lpstr>Duplicate Soft Bold</vt:lpstr>
      <vt:lpstr>Duplicate Soft Regular</vt:lpstr>
      <vt:lpstr>Swis721 BdRnd BT</vt:lpstr>
      <vt:lpstr>Symbol</vt:lpstr>
      <vt:lpstr>SCS_Brand2018 Draft</vt:lpstr>
      <vt:lpstr>Early Years Survey 2025</vt:lpstr>
      <vt:lpstr>Overview</vt:lpstr>
      <vt:lpstr>Why do we ask families to complete the survey?</vt:lpstr>
      <vt:lpstr>Kindergarten – Positive Results</vt:lpstr>
      <vt:lpstr>Kindergarten – Positive Results</vt:lpstr>
      <vt:lpstr>Kindergarten - Family comments </vt:lpstr>
      <vt:lpstr>Kindergarten – Best Start, Best Life</vt:lpstr>
      <vt:lpstr>Kindergarten - Improvements</vt:lpstr>
      <vt:lpstr>Parent Education</vt:lpstr>
      <vt:lpstr>Occasional Care – Positive Results</vt:lpstr>
      <vt:lpstr>Occasional Care – Results</vt:lpstr>
      <vt:lpstr>Occasional Care – Results</vt:lpstr>
      <vt:lpstr>Customer Service Feedback</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2023-07-21T00:54:01Z</dcterms:created>
  <dcterms:modified xsi:type="dcterms:W3CDTF">2025-11-20T04:02:49Z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TC100819229990</vt:lpwstr>
  </property>
</Properties>
</file>